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4"/>
  </p:sldMasterIdLst>
  <p:notesMasterIdLst>
    <p:notesMasterId r:id="rId59"/>
  </p:notesMasterIdLst>
  <p:sldIdLst>
    <p:sldId id="256" r:id="rId45"/>
    <p:sldId id="260" r:id="rId46"/>
    <p:sldId id="261" r:id="rId47"/>
    <p:sldId id="257" r:id="rId48"/>
    <p:sldId id="262" r:id="rId49"/>
    <p:sldId id="258" r:id="rId50"/>
    <p:sldId id="267" r:id="rId51"/>
    <p:sldId id="270" r:id="rId52"/>
    <p:sldId id="269" r:id="rId53"/>
    <p:sldId id="268" r:id="rId54"/>
    <p:sldId id="263" r:id="rId55"/>
    <p:sldId id="265" r:id="rId56"/>
    <p:sldId id="266" r:id="rId57"/>
    <p:sldId id="259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07" d="100"/>
          <a:sy n="107" d="100"/>
        </p:scale>
        <p:origin x="13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slide" Target="slides/slide3.xml"/><Relationship Id="rId50" Type="http://schemas.openxmlformats.org/officeDocument/2006/relationships/slide" Target="slides/slide6.xml"/><Relationship Id="rId55" Type="http://schemas.openxmlformats.org/officeDocument/2006/relationships/slide" Target="slides/slide11.xml"/><Relationship Id="rId63" Type="http://schemas.openxmlformats.org/officeDocument/2006/relationships/tableStyles" Target="tableStyle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customXml" Target="../customXml/item41.xml"/><Relationship Id="rId54" Type="http://schemas.openxmlformats.org/officeDocument/2006/relationships/slide" Target="slides/slide10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slide" Target="slides/slide1.xml"/><Relationship Id="rId53" Type="http://schemas.openxmlformats.org/officeDocument/2006/relationships/slide" Target="slides/slide9.xml"/><Relationship Id="rId58" Type="http://schemas.openxmlformats.org/officeDocument/2006/relationships/slide" Target="slides/slide14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slide" Target="slides/slide5.xml"/><Relationship Id="rId57" Type="http://schemas.openxmlformats.org/officeDocument/2006/relationships/slide" Target="slides/slide13.xml"/><Relationship Id="rId61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slideMaster" Target="slideMasters/slideMaster1.xml"/><Relationship Id="rId52" Type="http://schemas.openxmlformats.org/officeDocument/2006/relationships/slide" Target="slides/slide8.xml"/><Relationship Id="rId6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slide" Target="slides/slide4.xml"/><Relationship Id="rId56" Type="http://schemas.openxmlformats.org/officeDocument/2006/relationships/slide" Target="slides/slide12.xml"/><Relationship Id="rId64" Type="http://schemas.microsoft.com/office/2015/10/relationships/revisionInfo" Target="revisionInfo.xml"/><Relationship Id="rId8" Type="http://schemas.openxmlformats.org/officeDocument/2006/relationships/customXml" Target="../customXml/item8.xml"/><Relationship Id="rId51" Type="http://schemas.openxmlformats.org/officeDocument/2006/relationships/slide" Target="slides/slide7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slide" Target="slides/slide2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5473D5C-AFD4-4599-946A-90402F622AAA}" type="datetimeFigureOut">
              <a:rPr lang="en-US"/>
              <a:pPr>
                <a:defRPr/>
              </a:pPr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18D3D0-30DD-4DA3-8671-FC602BC1E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D78F78-7E39-45A2-9323-F241F1D535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27B1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6" descr="OEI-EPA_logo_4-13-2010"/>
          <p:cNvPicPr>
            <a:picLocks noChangeAspect="1" noChangeArrowheads="1"/>
          </p:cNvPicPr>
          <p:nvPr userDrawn="1"/>
        </p:nvPicPr>
        <p:blipFill>
          <a:blip r:embed="rId2" cstate="print"/>
          <a:srcRect r="55705" b="-4565"/>
          <a:stretch>
            <a:fillRect/>
          </a:stretch>
        </p:blipFill>
        <p:spPr bwMode="auto">
          <a:xfrm>
            <a:off x="912813" y="1370013"/>
            <a:ext cx="1830387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C50A65-C199-491B-82E7-70EC01A5B1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B97EF-FA1C-4C0A-AA25-B118FFCEB5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BEE115-D3E1-46EB-B965-F0DE88ED60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F6970-5738-4D58-8C9A-A4741AFCD9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00B13-84F1-49DF-A7BE-8244790795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2D9FB-4CF4-4018-BD2F-5C78403983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6A7FC-D066-42E4-A26F-0304AF43D8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B198CD-EFAD-4EE5-96F3-4574291DCE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3725E-B7EA-4F9A-B9F3-376B60153E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5/19/2011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ADA8C18-12E9-425F-AC2F-F07820777F8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304800"/>
          </a:xfrm>
          <a:prstGeom prst="rect">
            <a:avLst/>
          </a:prstGeom>
          <a:solidFill>
            <a:srgbClr val="27B1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9" descr="OEI-EPA_logo_4-13-2010"/>
          <p:cNvPicPr>
            <a:picLocks noChangeAspect="1" noChangeArrowheads="1"/>
          </p:cNvPicPr>
          <p:nvPr userDrawn="1"/>
        </p:nvPicPr>
        <p:blipFill>
          <a:blip r:embed="rId13" cstate="print"/>
          <a:srcRect r="56250" b="-368"/>
          <a:stretch>
            <a:fillRect/>
          </a:stretch>
        </p:blipFill>
        <p:spPr bwMode="auto">
          <a:xfrm>
            <a:off x="381000" y="481013"/>
            <a:ext cx="1066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Training our 5124 Registered WebCMS Users</a:t>
            </a:r>
            <a:endParaRPr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08/22/18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B6B49-9009-48D3-9D0B-2E8EC1B54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level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2618E-8608-42C3-995C-0D4E7696D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Intermediate level class</a:t>
            </a:r>
          </a:p>
          <a:p>
            <a:pPr lvl="1"/>
            <a:r>
              <a:rPr lang="en-US" dirty="0"/>
              <a:t>Offered quarterly</a:t>
            </a:r>
          </a:p>
          <a:p>
            <a:pPr lvl="1"/>
            <a:r>
              <a:rPr lang="en-US" dirty="0"/>
              <a:t>Describes how the system works</a:t>
            </a:r>
          </a:p>
          <a:p>
            <a:pPr lvl="2"/>
            <a:r>
              <a:rPr lang="en-US" dirty="0"/>
              <a:t>How PDFs are added</a:t>
            </a:r>
          </a:p>
          <a:p>
            <a:pPr lvl="2"/>
            <a:r>
              <a:rPr lang="en-US" dirty="0"/>
              <a:t>Where you can find files</a:t>
            </a:r>
          </a:p>
          <a:p>
            <a:pPr lvl="2"/>
            <a:r>
              <a:rPr lang="en-US" dirty="0"/>
              <a:t>Shield – which is password protection</a:t>
            </a:r>
          </a:p>
          <a:p>
            <a:pPr lvl="1"/>
            <a:r>
              <a:rPr lang="en-US" dirty="0"/>
              <a:t>Most users are casual and don’t really understand how the system works</a:t>
            </a:r>
          </a:p>
          <a:p>
            <a:r>
              <a:rPr lang="en-US" dirty="0"/>
              <a:t>Advanced Class</a:t>
            </a:r>
          </a:p>
          <a:p>
            <a:pPr lvl="1"/>
            <a:r>
              <a:rPr lang="en-US" dirty="0"/>
              <a:t>We’ve offered them in the past but not frequently</a:t>
            </a:r>
          </a:p>
          <a:p>
            <a:pPr lvl="1"/>
            <a:r>
              <a:rPr lang="en-US" dirty="0"/>
              <a:t>We don’t have the resources to offer it now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40B46-A275-4728-8615-9866F2E8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081CD-DE61-4853-9D57-A12D9BF2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9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0B4EF-B172-4BDD-82D8-E585ABC3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B806E-5B70-462F-BE35-8AC37FF1C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Schedule time to work with people one on one as needed.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3FECF-28A7-46A9-AA66-5C7190D7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B6EEBC-7E20-491E-9703-BB07143C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05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35BB-D8B6-45FC-B478-05868AE17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Web Training Page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72C3E62-5DB2-45EF-8991-CF43729CA8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6886" y="1600200"/>
            <a:ext cx="6010228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2473B-07C4-4F34-8935-A45FD9966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C730A3-0FA2-4A08-8DF8-0120C03A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36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9A61-9274-4792-870A-84A62F9C8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dirty="0"/>
              <a:t>EPA’s WebCMS Training Site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3240E-601B-4325-8BA4-636AA5B3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/>
              <a:t>We have a standard </a:t>
            </a:r>
            <a:r>
              <a:rPr lang="en-US" dirty="0" err="1"/>
              <a:t>WebGuide</a:t>
            </a:r>
            <a:r>
              <a:rPr lang="en-US" dirty="0"/>
              <a:t> site that’s everything related to web</a:t>
            </a:r>
          </a:p>
          <a:p>
            <a:r>
              <a:rPr lang="en-US" dirty="0"/>
              <a:t>It links to our WebCMS Training Site</a:t>
            </a:r>
          </a:p>
          <a:p>
            <a:r>
              <a:rPr lang="en-US" dirty="0"/>
              <a:t>71 published pages in Drupal WebCMS training</a:t>
            </a:r>
          </a:p>
          <a:p>
            <a:r>
              <a:rPr lang="en-US" dirty="0"/>
              <a:t>14 how do you do this in the WebCMS videos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169B8-5489-4114-8B71-E1142303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73B69-C9F3-4150-82BB-670E82C4C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21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937" y="2514600"/>
            <a:ext cx="7772400" cy="13620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dirty="0"/>
              <a:t>Contact: </a:t>
            </a:r>
            <a:r>
              <a:rPr lang="en-US" dirty="0"/>
              <a:t>Judy Dew</a:t>
            </a:r>
            <a:endParaRPr dirty="0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95401"/>
            <a:ext cx="7772400" cy="1142999"/>
          </a:xfrm>
        </p:spPr>
        <p:txBody>
          <a:bodyPr/>
          <a:lstStyle/>
          <a:p>
            <a:r>
              <a:rPr lang="en-US" dirty="0"/>
              <a:t>Information Manager</a:t>
            </a:r>
          </a:p>
          <a:p>
            <a:r>
              <a:rPr lang="en-US" dirty="0"/>
              <a:t>Dew.judy@epa.gov</a:t>
            </a:r>
          </a:p>
          <a:p>
            <a:r>
              <a:rPr lang="en-US" dirty="0"/>
              <a:t>919-541-2987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AB11B-677C-4AA5-A21A-956960DA497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9648A4-6BF7-4F13-AE02-AA6B20501629}"/>
              </a:ext>
            </a:extLst>
          </p:cNvPr>
          <p:cNvSpPr txBox="1">
            <a:spLocks/>
          </p:cNvSpPr>
          <p:nvPr/>
        </p:nvSpPr>
        <p:spPr>
          <a:xfrm>
            <a:off x="672353" y="4994275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dirty="0"/>
              <a:t>Contact: Susan Fagan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5E91918-A945-48E0-B770-5D49C9CDB671}"/>
              </a:ext>
            </a:extLst>
          </p:cNvPr>
          <p:cNvSpPr txBox="1">
            <a:spLocks/>
          </p:cNvSpPr>
          <p:nvPr/>
        </p:nvSpPr>
        <p:spPr>
          <a:xfrm>
            <a:off x="842683" y="3802157"/>
            <a:ext cx="7772400" cy="11429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dirty="0"/>
              <a:t>Program Analyst</a:t>
            </a:r>
          </a:p>
          <a:p>
            <a:pPr fontAlgn="auto">
              <a:spcAft>
                <a:spcPts val="0"/>
              </a:spcAft>
            </a:pPr>
            <a:r>
              <a:rPr lang="en-US" dirty="0"/>
              <a:t>Fagan.susan@epa.gov	</a:t>
            </a:r>
          </a:p>
          <a:p>
            <a:pPr fontAlgn="auto">
              <a:spcAft>
                <a:spcPts val="0"/>
              </a:spcAft>
            </a:pPr>
            <a:r>
              <a:rPr lang="en-US" dirty="0"/>
              <a:t>202-566-2021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43CA080-B7F2-4C17-83E2-3BC1E8B104D9}"/>
              </a:ext>
            </a:extLst>
          </p:cNvPr>
          <p:cNvSpPr txBox="1">
            <a:spLocks/>
          </p:cNvSpPr>
          <p:nvPr/>
        </p:nvSpPr>
        <p:spPr>
          <a:xfrm>
            <a:off x="573087" y="89824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5/19/2011</a:t>
            </a:r>
            <a:endParaRPr lang="en-US" dirty="0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D142B19E-F06A-445F-BEA3-FA5717C3A188}"/>
              </a:ext>
            </a:extLst>
          </p:cNvPr>
          <p:cNvSpPr txBox="1">
            <a:spLocks/>
          </p:cNvSpPr>
          <p:nvPr/>
        </p:nvSpPr>
        <p:spPr>
          <a:xfrm>
            <a:off x="6669087" y="89824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BCDAB11B-677C-4AA5-A21A-956960DA497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2E5CC-3ECA-46B6-B033-8177D41E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Hopes and Dreams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CDCC0-4D8B-4F2C-A15A-BE7269D72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EPA Web Team</a:t>
            </a:r>
          </a:p>
          <a:p>
            <a:pPr lvl="1"/>
            <a:r>
              <a:rPr lang="en-US" dirty="0"/>
              <a:t>We’d be in charge of the Web site (OEI and OPA/OWC)</a:t>
            </a:r>
          </a:p>
          <a:p>
            <a:pPr lvl="1"/>
            <a:r>
              <a:rPr lang="en-US" dirty="0"/>
              <a:t>Big pile of pages would become a smaller pile of pages.  </a:t>
            </a:r>
          </a:p>
          <a:p>
            <a:pPr lvl="2"/>
            <a:r>
              <a:rPr lang="en-US" dirty="0"/>
              <a:t>Why we transformed instead of migrated.</a:t>
            </a:r>
          </a:p>
          <a:p>
            <a:pPr lvl="1"/>
            <a:r>
              <a:rPr lang="en-US" dirty="0"/>
              <a:t>Fewer PDFs</a:t>
            </a:r>
          </a:p>
          <a:p>
            <a:r>
              <a:rPr lang="en-US" dirty="0"/>
              <a:t>EPA WebCMS Users</a:t>
            </a:r>
          </a:p>
          <a:p>
            <a:pPr lvl="1"/>
            <a:r>
              <a:rPr lang="en-US" dirty="0"/>
              <a:t>That nothing would really change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E3FA6-45E0-49CE-B720-C177EC71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ED2B46-F313-4E08-83C2-9289A56E7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69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6A46-A442-41CB-AD5F-73738290E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Everything changed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ED220-19FD-422C-B215-66E57439B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One EPA Web Ideal – Topics not Organizational content</a:t>
            </a:r>
          </a:p>
          <a:p>
            <a:r>
              <a:rPr lang="en-US" dirty="0"/>
              <a:t>New WebCMS</a:t>
            </a:r>
          </a:p>
          <a:p>
            <a:r>
              <a:rPr lang="en-US" dirty="0"/>
              <a:t>Updated our Web Standards</a:t>
            </a:r>
          </a:p>
          <a:p>
            <a:r>
              <a:rPr lang="en-US" dirty="0"/>
              <a:t>New server</a:t>
            </a:r>
          </a:p>
          <a:p>
            <a:pPr lvl="1"/>
            <a:r>
              <a:rPr lang="en-US" dirty="0"/>
              <a:t>Didn’t migrate content</a:t>
            </a:r>
          </a:p>
          <a:p>
            <a:pPr lvl="1"/>
            <a:r>
              <a:rPr lang="en-US" dirty="0"/>
              <a:t>We transformed content</a:t>
            </a:r>
          </a:p>
          <a:p>
            <a:r>
              <a:rPr lang="en-US" dirty="0"/>
              <a:t>Flat structure</a:t>
            </a:r>
          </a:p>
          <a:p>
            <a:r>
              <a:rPr lang="en-US" dirty="0"/>
              <a:t>New look and feel</a:t>
            </a:r>
          </a:p>
          <a:p>
            <a:pPr lvl="1"/>
            <a:r>
              <a:rPr lang="en-US" dirty="0"/>
              <a:t>Two site design options</a:t>
            </a:r>
          </a:p>
          <a:p>
            <a:pPr lvl="1"/>
            <a:r>
              <a:rPr lang="en-US" dirty="0"/>
              <a:t>Responsive design</a:t>
            </a:r>
          </a:p>
          <a:p>
            <a:pPr lvl="2"/>
            <a:r>
              <a:rPr lang="en-US" dirty="0"/>
              <a:t>No local styles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4783E-50EC-4EFF-9534-C18FD1DBC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5B8EB9-F638-43A1-AA03-B8D84E308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1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Our New WebCMS is Ready. </a:t>
            </a:r>
            <a:br>
              <a:rPr lang="en-US" dirty="0"/>
            </a:br>
            <a:r>
              <a:rPr lang="en-US" dirty="0"/>
              <a:t>Now What Do We Do?</a:t>
            </a:r>
            <a:endParaRPr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one needed training regardless of experience in Web development</a:t>
            </a:r>
          </a:p>
          <a:p>
            <a:r>
              <a:rPr lang="en-US" dirty="0"/>
              <a:t>People located across the country (location and time zones)</a:t>
            </a:r>
          </a:p>
          <a:p>
            <a:pPr lvl="1"/>
            <a:r>
              <a:rPr lang="en-US" dirty="0"/>
              <a:t>People get snippy if we have morning classes</a:t>
            </a:r>
          </a:p>
          <a:p>
            <a:r>
              <a:rPr lang="en-US" dirty="0"/>
              <a:t>Limited resources for training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190D91-4CE7-41AA-8F2C-5735D3002113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3AFA5-47C9-4C28-82F9-2EBA35DD5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6EA4-52C0-454F-ACFA-6973F3ABD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 desk</a:t>
            </a:r>
          </a:p>
          <a:p>
            <a:pPr lvl="1"/>
            <a:r>
              <a:rPr lang="en-US" dirty="0"/>
              <a:t>We had to train the help desk support too</a:t>
            </a:r>
          </a:p>
          <a:p>
            <a:r>
              <a:rPr lang="en-US" dirty="0"/>
              <a:t>Training Site for the WebCMS</a:t>
            </a:r>
          </a:p>
          <a:p>
            <a:pPr lvl="1"/>
            <a:r>
              <a:rPr lang="en-US" dirty="0"/>
              <a:t>Ready on release</a:t>
            </a:r>
          </a:p>
          <a:p>
            <a:pPr lvl="1"/>
            <a:r>
              <a:rPr lang="en-US" dirty="0"/>
              <a:t>Added to it as questions came in</a:t>
            </a:r>
          </a:p>
          <a:p>
            <a:pPr lvl="1"/>
            <a:r>
              <a:rPr lang="en-US" dirty="0"/>
              <a:t>Update it when we have new releases</a:t>
            </a:r>
          </a:p>
          <a:p>
            <a:pPr lvl="1"/>
            <a:r>
              <a:rPr lang="en-US" dirty="0"/>
              <a:t>Created “how to” videos</a:t>
            </a:r>
          </a:p>
          <a:p>
            <a:pPr lvl="1"/>
            <a:r>
              <a:rPr lang="en-US" dirty="0"/>
              <a:t>70ish HTML pages of content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A436E-3027-4269-B58F-1565C124B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85BEF-61CE-4119-AD9F-C319DD20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9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Classes</a:t>
            </a:r>
            <a:endParaRPr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classes</a:t>
            </a:r>
          </a:p>
          <a:p>
            <a:pPr lvl="1"/>
            <a:r>
              <a:rPr lang="en-US" dirty="0"/>
              <a:t>We have 100s of basic pages and 1 homepage per web area</a:t>
            </a:r>
          </a:p>
          <a:p>
            <a:pPr lvl="1"/>
            <a:r>
              <a:rPr lang="en-US" dirty="0"/>
              <a:t>Guess which one people cared about</a:t>
            </a:r>
          </a:p>
          <a:p>
            <a:r>
              <a:rPr lang="en-US" dirty="0"/>
              <a:t>Specialty classes</a:t>
            </a:r>
          </a:p>
          <a:p>
            <a:pPr lvl="1"/>
            <a:r>
              <a:rPr lang="en-US" dirty="0"/>
              <a:t>Forms</a:t>
            </a:r>
          </a:p>
          <a:p>
            <a:pPr lvl="1"/>
            <a:r>
              <a:rPr lang="en-US" dirty="0"/>
              <a:t>Dynamic lists</a:t>
            </a:r>
          </a:p>
          <a:p>
            <a:pPr lvl="1"/>
            <a:r>
              <a:rPr lang="en-US" dirty="0"/>
              <a:t>Events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2735ED-0B62-43C8-9446-14179BAC460A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C7CA9-7E97-40A7-A9BF-9ED61C23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89F3D-70A9-4986-88E8-06383AB05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Making Good Document pages.</a:t>
            </a:r>
          </a:p>
          <a:p>
            <a:pPr lvl="1"/>
            <a:r>
              <a:rPr lang="en-US" dirty="0"/>
              <a:t>The document page content type is used to add PDFs to the WebCMS.  </a:t>
            </a:r>
          </a:p>
          <a:p>
            <a:pPr lvl="1"/>
            <a:r>
              <a:rPr lang="en-US" dirty="0"/>
              <a:t>We don’t allow PDFs to be added to the system in any other way.</a:t>
            </a:r>
          </a:p>
          <a:p>
            <a:pPr lvl="1"/>
            <a:r>
              <a:rPr lang="en-US" dirty="0"/>
              <a:t>EPA Editors hate document pages.</a:t>
            </a:r>
          </a:p>
          <a:p>
            <a:pPr lvl="1"/>
            <a:r>
              <a:rPr lang="en-US" dirty="0"/>
              <a:t>EPA Search loves document pages.</a:t>
            </a:r>
          </a:p>
          <a:p>
            <a:pPr lvl="1"/>
            <a:r>
              <a:rPr lang="en-US" dirty="0"/>
              <a:t>For the same reason.  </a:t>
            </a:r>
          </a:p>
          <a:p>
            <a:pPr lvl="1"/>
            <a:r>
              <a:rPr lang="en-US" dirty="0"/>
              <a:t>We force the collection of metadata per document.  </a:t>
            </a:r>
          </a:p>
          <a:p>
            <a:pPr lvl="2"/>
            <a:r>
              <a:rPr lang="en-US" dirty="0"/>
              <a:t>If you’re going to add it, you have to describe it.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19960-24BD-47FD-854F-A140AD691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37C701-42B7-4839-B7F6-0E36887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11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AF054-2DC8-43AB-9A23-1464F66A1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Broken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C44BB-9B55-4E0B-B2DA-E3E020F93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Correcting Broken Links</a:t>
            </a:r>
          </a:p>
          <a:p>
            <a:pPr lvl="1"/>
            <a:r>
              <a:rPr lang="en-US" dirty="0"/>
              <a:t>We have tools in our WebCMS that identify 404, 403, 301 and 302 errors</a:t>
            </a:r>
          </a:p>
          <a:p>
            <a:pPr lvl="1"/>
            <a:r>
              <a:rPr lang="en-US" dirty="0"/>
              <a:t>We’ve spent time telling people what those errors mean.</a:t>
            </a:r>
          </a:p>
          <a:p>
            <a:pPr lvl="1"/>
            <a:r>
              <a:rPr lang="en-US" dirty="0"/>
              <a:t>Biggest complaint from Foresee satisfaction survey is broken links and links don’t take me where I think they will.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E225A-8B33-4C9F-832F-78E3C1B1E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BDF4C-FA08-405B-8FC9-54EC501F2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31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5E1F2-2D76-4574-9E4B-F67EE0C1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Quail and Section 508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95000-99EB-4AF7-BFED-2F4AB997C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WebCMS includes the Quail Module</a:t>
            </a:r>
          </a:p>
          <a:p>
            <a:pPr lvl="1"/>
            <a:r>
              <a:rPr lang="en-US" dirty="0"/>
              <a:t>We require that people certify that their pages are 508 compliant when they publish.</a:t>
            </a:r>
          </a:p>
          <a:p>
            <a:pPr lvl="1"/>
            <a:r>
              <a:rPr lang="en-US" dirty="0"/>
              <a:t>This class covers the errors that Quail flags and what we expect people to do to fix the problems.</a:t>
            </a:r>
          </a:p>
          <a:p>
            <a:pPr lvl="2"/>
            <a:r>
              <a:rPr lang="en-US" dirty="0"/>
              <a:t>Emphasis on headings and images</a:t>
            </a:r>
          </a:p>
          <a:p>
            <a:pPr lvl="2"/>
            <a:r>
              <a:rPr lang="en-US" dirty="0"/>
              <a:t>Makes me crazy that Quail flags single word headers as missing text.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C3709-CBA3-4B4B-AAEA-96740CC3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8/22/2018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4492B-4891-42E0-8CE5-0CE069C5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69835-1C9B-4320-879D-4AA0A204A1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4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8427702-3B22-4555-9262-BD5337AC2272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B7FD915D-7A72-4A3B-9B71-81B851A55568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A9FDFC37-672D-4BAE-A366-DA98C4B25740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D1D7DBD5-7B05-4785-9B6E-746E35E1A0AC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8655B736-E903-44E2-9E82-98BDBA1CC1B7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4079A73A-1030-4F56-867B-0EA56FA17099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70FCEC61-FB36-46B7-A239-D6F66DC4B95E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8BFE9E33-060A-4D41-A272-0877E75F618A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CDBDB53C-D4AB-499C-8AB0-9E11B08EBB9A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D88EEDEB-EA15-4960-B4CB-43D4183CE7E9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ABC070E0-4CB5-4F71-875E-A7D5261222F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6FF9C527-EFDF-4061-894A-0CA0AD2A77FF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840878C3-23D3-49B3-A98E-9A476DA7DE66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E5B63395-FEA8-457A-B15D-11A073085F21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EA9E62ED-D295-4E51-8D15-A502A990F6FE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166CECA9-E13B-4D72-B77A-8DCCF0CFEAD8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B59C0B65-2FE4-4690-B08C-25520A7E4114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09526246-D40A-4A85-8F77-F72BF824D362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3E6B49DE-131A-46FD-B331-B5BEBF13D87D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AFBFCD3F-5B92-4FA0-9E66-396298E8E446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16773EE6-34B7-4258-9D4E-22140A2ECA0E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00D9AD44-C878-4238-8932-9D4C2D8B2CF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C8F6921C-3484-4EE1-AAF1-42DE77305D5F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FA28537E-A7C3-4417-A77A-3CBA9E6D31D9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25A44188-0736-451D-B179-4325ACE98253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8EC32F3F-F166-4B5D-A948-4EC9F4644B9E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7ACEEEC8-D4B1-4913-A201-2606AD6808B6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C620CECD-8AE7-4B1E-B1A3-0894F40FE7D7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509E4936-4D7C-4C91-ADB2-2B5DF5DA38C2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92E83963-81DE-4AA8-95F4-2F5AF6A14829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EB87EA48-2CD8-4508-8256-84B0DC86D3A6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692BC88B-318E-40DC-AE94-96E4DA884524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EB15542C-5B97-4C0C-BA92-61801E843B40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74DA5642-2976-4A15-BD72-FC8CBF09737D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6F58CC5C-CD16-4716-B163-E1F801D4AC79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2E1F3224-E426-41B8-8AB7-34330CCDA129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15648EE7-FC3E-44A4-84B7-6E6D29504A6D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07E263F5-CCDD-43B6-BCD3-C7D79591486A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0B5EE633-D398-4CC9-8860-028243619D5D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ADB39358-BC31-4432-B5D1-346C80A44E06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9651DF7F-15E8-4806-BA14-BE42C9581901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30D15A8D-88D6-418A-B41B-D46F33DC64AB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113782B4-36A4-45EF-94BA-0D5766D6549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913</TotalTime>
  <Words>572</Words>
  <Application>Microsoft Office PowerPoint</Application>
  <PresentationFormat>On-screen Show (4:3)</PresentationFormat>
  <Paragraphs>119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Training our 5124 Registered WebCMS Users</vt:lpstr>
      <vt:lpstr>Hopes and Dreams</vt:lpstr>
      <vt:lpstr>Everything changed</vt:lpstr>
      <vt:lpstr>Our New WebCMS is Ready.  Now What Do We Do?</vt:lpstr>
      <vt:lpstr>Solutions</vt:lpstr>
      <vt:lpstr>Training Classes</vt:lpstr>
      <vt:lpstr>Document Pages</vt:lpstr>
      <vt:lpstr>Fixing Broken Links</vt:lpstr>
      <vt:lpstr>Quail and Section 508</vt:lpstr>
      <vt:lpstr>Advanced level Classes</vt:lpstr>
      <vt:lpstr>Office Hours</vt:lpstr>
      <vt:lpstr>Our Web Training Page</vt:lpstr>
      <vt:lpstr>EPA’s WebCMS Training Site Demo</vt:lpstr>
      <vt:lpstr>Contact: Judy Dew</vt:lpstr>
    </vt:vector>
  </TitlesOfParts>
  <Company>US-EPA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of Presentation</dc:title>
  <dc:creator>Dew, Judy</dc:creator>
  <cp:lastModifiedBy>Dew, Judy</cp:lastModifiedBy>
  <cp:revision>54</cp:revision>
  <dcterms:created xsi:type="dcterms:W3CDTF">2018-06-15T12:40:57Z</dcterms:created>
  <dcterms:modified xsi:type="dcterms:W3CDTF">2018-07-13T11:58:52Z</dcterms:modified>
</cp:coreProperties>
</file>