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affer, Ronna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6"/>
  </p:normalViewPr>
  <p:slideViewPr>
    <p:cSldViewPr snapToGrid="0" snapToObjects="1">
      <p:cViewPr varScale="1">
        <p:scale>
          <a:sx n="47" d="100"/>
          <a:sy n="47" d="100"/>
        </p:scale>
        <p:origin x="7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9413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9598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306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90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888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265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66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864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51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61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932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01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mage"/>
          <p:cNvSpPr>
            <a:spLocks noGrp="1"/>
          </p:cNvSpPr>
          <p:nvPr>
            <p:ph type="pic" sz="half" idx="13"/>
          </p:nvPr>
        </p:nvSpPr>
        <p:spPr>
          <a:xfrm>
            <a:off x="13165979" y="1104900"/>
            <a:ext cx="9525002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mage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Image"/>
          <p:cNvSpPr>
            <a:spLocks noGrp="1"/>
          </p:cNvSpPr>
          <p:nvPr>
            <p:ph type="pic" sz="quarter" idx="15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+mn-lt"/>
                <a:ea typeface="+mn-ea"/>
                <a:cs typeface="+mn-cs"/>
                <a:sym typeface="Helvetica"/>
              </a:defRPr>
            </a:lvl1pPr>
            <a:lvl2pPr marL="1099038" indent="-464038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2pPr>
            <a:lvl3pPr marL="1734038" indent="-464038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3pPr>
            <a:lvl4pPr marL="2369038" indent="-464038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4pPr>
            <a:lvl5pPr marL="3004038" indent="-464038" algn="ctr">
              <a:spcBef>
                <a:spcPts val="0"/>
              </a:spcBef>
              <a:defRPr sz="38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“Type a quote here.”"/>
          <p:cNvSpPr>
            <a:spLocks noGrp="1"/>
          </p:cNvSpPr>
          <p:nvPr>
            <p:ph type="body" sz="quarter" idx="13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6.t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t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1.t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9"/>
          <p:cNvSpPr txBox="1"/>
          <p:nvPr/>
        </p:nvSpPr>
        <p:spPr>
          <a:xfrm>
            <a:off x="0" y="5873749"/>
            <a:ext cx="2438400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Enhancing Your Profile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Enhancing Your Profile</a:t>
            </a:r>
          </a:p>
        </p:txBody>
      </p:sp>
      <p:sp>
        <p:nvSpPr>
          <p:cNvPr id="168" name="Line"/>
          <p:cNvSpPr/>
          <p:nvPr/>
        </p:nvSpPr>
        <p:spPr>
          <a:xfrm>
            <a:off x="685801" y="1155700"/>
            <a:ext cx="5867401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9" name="Line"/>
          <p:cNvSpPr/>
          <p:nvPr/>
        </p:nvSpPr>
        <p:spPr>
          <a:xfrm>
            <a:off x="17780000" y="1155700"/>
            <a:ext cx="5960625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39070" y="3555932"/>
            <a:ext cx="3717478" cy="3136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57315" y="5876904"/>
            <a:ext cx="3702832" cy="3214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19501" y="3649743"/>
            <a:ext cx="3007293" cy="300729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 11"/>
          <p:cNvSpPr txBox="1"/>
          <p:nvPr/>
        </p:nvSpPr>
        <p:spPr>
          <a:xfrm>
            <a:off x="908477" y="7108039"/>
            <a:ext cx="8429339" cy="247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500"/>
              </a:spcBef>
              <a:defRPr sz="4000" b="1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Don’t let a vendor</a:t>
            </a:r>
            <a:br/>
            <a:r>
              <a:t>lead the effort,</a:t>
            </a:r>
            <a:br/>
            <a:r>
              <a:rPr b="0"/>
              <a:t>use them for support</a:t>
            </a:r>
            <a:br>
              <a:rPr b="0"/>
            </a:br>
            <a:r>
              <a:rPr b="0"/>
              <a:t>if you have to</a:t>
            </a:r>
          </a:p>
        </p:txBody>
      </p:sp>
      <p:sp>
        <p:nvSpPr>
          <p:cNvPr id="174" name="Rectangle 12"/>
          <p:cNvSpPr txBox="1"/>
          <p:nvPr/>
        </p:nvSpPr>
        <p:spPr>
          <a:xfrm>
            <a:off x="7750210" y="9706578"/>
            <a:ext cx="8883578" cy="24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500"/>
              </a:spcBef>
              <a:defRPr sz="4000" b="1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Focus on “what” you need:</a:t>
            </a:r>
            <a:br/>
            <a:r>
              <a:rPr b="0"/>
              <a:t>how the end system should function for users (functional requirements) not how to build it</a:t>
            </a:r>
          </a:p>
        </p:txBody>
      </p:sp>
      <p:sp>
        <p:nvSpPr>
          <p:cNvPr id="175" name="Rectangle 14"/>
          <p:cNvSpPr txBox="1"/>
          <p:nvPr/>
        </p:nvSpPr>
        <p:spPr>
          <a:xfrm>
            <a:off x="15425390" y="7152457"/>
            <a:ext cx="8315235" cy="188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500"/>
              </a:spcBef>
              <a:defRPr sz="4000" b="1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Involve all</a:t>
            </a:r>
            <a:br/>
            <a:r>
              <a:t>stakeholders up front</a:t>
            </a:r>
            <a:br/>
            <a:r>
              <a:rPr b="0"/>
              <a:t>in drafting and reviewing RFP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5500" y="2963906"/>
            <a:ext cx="12484094" cy="73870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7" y="0"/>
                </a:moveTo>
                <a:cubicBezTo>
                  <a:pt x="755" y="0"/>
                  <a:pt x="0" y="1277"/>
                  <a:pt x="0" y="2851"/>
                </a:cubicBezTo>
                <a:lnTo>
                  <a:pt x="0" y="18749"/>
                </a:lnTo>
                <a:cubicBezTo>
                  <a:pt x="0" y="20323"/>
                  <a:pt x="755" y="21600"/>
                  <a:pt x="1687" y="21600"/>
                </a:cubicBezTo>
                <a:lnTo>
                  <a:pt x="19913" y="21600"/>
                </a:lnTo>
                <a:cubicBezTo>
                  <a:pt x="20845" y="21600"/>
                  <a:pt x="21600" y="20323"/>
                  <a:pt x="21600" y="18749"/>
                </a:cubicBezTo>
                <a:lnTo>
                  <a:pt x="21600" y="2851"/>
                </a:lnTo>
                <a:cubicBezTo>
                  <a:pt x="21600" y="1277"/>
                  <a:pt x="20845" y="0"/>
                  <a:pt x="19913" y="0"/>
                </a:cubicBezTo>
                <a:lnTo>
                  <a:pt x="1687" y="0"/>
                </a:lnTo>
                <a:close/>
              </a:path>
            </a:pathLst>
          </a:custGeom>
          <a:ln w="12700">
            <a:miter lim="400000"/>
          </a:ln>
          <a:effectLst>
            <a:outerShdw blurRad="152400" dist="12000" dir="900000" rotWithShape="0">
              <a:srgbClr val="000000">
                <a:alpha val="30000"/>
              </a:srgbClr>
            </a:outerShdw>
          </a:effectLst>
        </p:spPr>
      </p:pic>
      <p:pic>
        <p:nvPicPr>
          <p:cNvPr id="180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rcRect l="3474" t="45740" r="4954" b="41657"/>
          <a:stretch>
            <a:fillRect/>
          </a:stretch>
        </p:blipFill>
        <p:spPr>
          <a:xfrm>
            <a:off x="5394354" y="10350941"/>
            <a:ext cx="18016917" cy="1467329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sp>
        <p:nvSpPr>
          <p:cNvPr id="181" name="Bent-Up Arrow 3"/>
          <p:cNvSpPr/>
          <p:nvPr/>
        </p:nvSpPr>
        <p:spPr>
          <a:xfrm rot="5400000">
            <a:off x="1452793" y="8333472"/>
            <a:ext cx="4189248" cy="2341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17073" y="16200"/>
                </a:lnTo>
                <a:lnTo>
                  <a:pt x="17073" y="5400"/>
                </a:lnTo>
                <a:lnTo>
                  <a:pt x="15564" y="5400"/>
                </a:lnTo>
                <a:lnTo>
                  <a:pt x="18582" y="0"/>
                </a:lnTo>
                <a:lnTo>
                  <a:pt x="21600" y="5400"/>
                </a:lnTo>
                <a:lnTo>
                  <a:pt x="20091" y="5400"/>
                </a:lnTo>
                <a:lnTo>
                  <a:pt x="20091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TextBox 4"/>
          <p:cNvSpPr txBox="1"/>
          <p:nvPr/>
        </p:nvSpPr>
        <p:spPr>
          <a:xfrm>
            <a:off x="14741689" y="4081587"/>
            <a:ext cx="8937899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buSzPct val="100000"/>
              <a:buChar char="❖"/>
              <a:defRPr sz="3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Include only absolutely critical technical requirements - hosting environment details if being hosted outside of vendor, etc.</a:t>
            </a:r>
          </a:p>
          <a:p>
            <a:pPr marL="571500" indent="-571500" algn="l">
              <a:buSzPct val="100000"/>
              <a:buChar char="❖"/>
              <a:defRPr sz="3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dirty="0"/>
          </a:p>
          <a:p>
            <a:pPr marL="571500" indent="-571500" algn="l">
              <a:buSzPct val="100000"/>
              <a:buChar char="❖"/>
              <a:defRPr sz="36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If SMEs are involved, provide suggested technical build ideas, not required ones - recommend to use Drupal, eAuth standard integration, etc. but be willing to consider other ideas</a:t>
            </a:r>
          </a:p>
        </p:txBody>
      </p:sp>
      <p:sp>
        <p:nvSpPr>
          <p:cNvPr id="183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Enhancing Your Profile</a:t>
            </a:r>
          </a:p>
        </p:txBody>
      </p:sp>
      <p:sp>
        <p:nvSpPr>
          <p:cNvPr id="184" name="Line"/>
          <p:cNvSpPr/>
          <p:nvPr/>
        </p:nvSpPr>
        <p:spPr>
          <a:xfrm>
            <a:off x="685801" y="1155700"/>
            <a:ext cx="5867401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Line"/>
          <p:cNvSpPr/>
          <p:nvPr/>
        </p:nvSpPr>
        <p:spPr>
          <a:xfrm>
            <a:off x="17780000" y="1155700"/>
            <a:ext cx="5960625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pasted-image.tiff"/>
          <p:cNvGrpSpPr/>
          <p:nvPr/>
        </p:nvGrpSpPr>
        <p:grpSpPr>
          <a:xfrm>
            <a:off x="825500" y="3174999"/>
            <a:ext cx="9846848" cy="9677401"/>
            <a:chOff x="0" y="0"/>
            <a:chExt cx="9846847" cy="9677400"/>
          </a:xfrm>
        </p:grpSpPr>
        <p:sp>
          <p:nvSpPr>
            <p:cNvPr id="192" name="Shape"/>
            <p:cNvSpPr/>
            <p:nvPr/>
          </p:nvSpPr>
          <p:spPr>
            <a:xfrm>
              <a:off x="-1" y="-1"/>
              <a:ext cx="9846849" cy="967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00"/>
                  </a:moveTo>
                  <a:lnTo>
                    <a:pt x="0" y="900"/>
                  </a:lnTo>
                  <a:cubicBezTo>
                    <a:pt x="0" y="403"/>
                    <a:pt x="396" y="0"/>
                    <a:pt x="885" y="0"/>
                  </a:cubicBezTo>
                  <a:lnTo>
                    <a:pt x="20715" y="0"/>
                  </a:lnTo>
                  <a:lnTo>
                    <a:pt x="20715" y="0"/>
                  </a:lnTo>
                  <a:cubicBezTo>
                    <a:pt x="21204" y="0"/>
                    <a:pt x="21600" y="403"/>
                    <a:pt x="21600" y="900"/>
                  </a:cubicBezTo>
                  <a:lnTo>
                    <a:pt x="21600" y="20700"/>
                  </a:lnTo>
                  <a:lnTo>
                    <a:pt x="21600" y="20700"/>
                  </a:lnTo>
                  <a:cubicBezTo>
                    <a:pt x="21600" y="21197"/>
                    <a:pt x="21204" y="21600"/>
                    <a:pt x="20715" y="21600"/>
                  </a:cubicBezTo>
                  <a:lnTo>
                    <a:pt x="885" y="21600"/>
                  </a:lnTo>
                  <a:lnTo>
                    <a:pt x="885" y="21600"/>
                  </a:lnTo>
                  <a:cubicBezTo>
                    <a:pt x="396" y="21600"/>
                    <a:pt x="0" y="21197"/>
                    <a:pt x="0" y="207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93" name="image19.tif" descr="image19.tif"/>
            <p:cNvPicPr>
              <a:picLocks noChangeAspect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>
              <a:off x="0" y="0"/>
              <a:ext cx="9846848" cy="967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5" y="0"/>
                  </a:moveTo>
                  <a:cubicBezTo>
                    <a:pt x="396" y="0"/>
                    <a:pt x="0" y="403"/>
                    <a:pt x="0" y="900"/>
                  </a:cubicBezTo>
                  <a:lnTo>
                    <a:pt x="0" y="20700"/>
                  </a:lnTo>
                  <a:cubicBezTo>
                    <a:pt x="0" y="21197"/>
                    <a:pt x="396" y="21600"/>
                    <a:pt x="885" y="21600"/>
                  </a:cubicBezTo>
                  <a:lnTo>
                    <a:pt x="20715" y="21600"/>
                  </a:lnTo>
                  <a:cubicBezTo>
                    <a:pt x="21204" y="21600"/>
                    <a:pt x="21600" y="21197"/>
                    <a:pt x="21600" y="20700"/>
                  </a:cubicBezTo>
                  <a:lnTo>
                    <a:pt x="21600" y="900"/>
                  </a:lnTo>
                  <a:cubicBezTo>
                    <a:pt x="21600" y="403"/>
                    <a:pt x="21204" y="0"/>
                    <a:pt x="20715" y="0"/>
                  </a:cubicBezTo>
                  <a:lnTo>
                    <a:pt x="885" y="0"/>
                  </a:lnTo>
                  <a:close/>
                </a:path>
              </a:pathLst>
            </a:custGeom>
            <a:ln w="76200" cap="sq">
              <a:solidFill>
                <a:srgbClr val="EAEAEA"/>
              </a:solidFill>
              <a:prstDash val="solid"/>
              <a:miter lim="800000"/>
            </a:ln>
            <a:effectLst>
              <a:reflection stA="52000" endPos="40000" dir="5400000" sy="-100000" algn="bl" rotWithShape="0"/>
            </a:effectLst>
          </p:spPr>
        </p:pic>
      </p:grpSp>
      <p:sp>
        <p:nvSpPr>
          <p:cNvPr id="195" name="TextBox 6"/>
          <p:cNvSpPr txBox="1"/>
          <p:nvPr/>
        </p:nvSpPr>
        <p:spPr>
          <a:xfrm>
            <a:off x="11649843" y="3693192"/>
            <a:ext cx="11446910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200">
                <a:solidFill>
                  <a:srgbClr val="4F60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/>
              <a:t>Draft requirements from the user perspective</a:t>
            </a:r>
          </a:p>
        </p:txBody>
      </p:sp>
      <p:sp>
        <p:nvSpPr>
          <p:cNvPr id="196" name="TextBox 2"/>
          <p:cNvSpPr txBox="1"/>
          <p:nvPr/>
        </p:nvSpPr>
        <p:spPr>
          <a:xfrm>
            <a:off x="11649843" y="6652837"/>
            <a:ext cx="12029746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Example:</a:t>
            </a:r>
            <a:br>
              <a:rPr dirty="0"/>
            </a:br>
            <a:endParaRPr sz="4000" dirty="0"/>
          </a:p>
          <a:p>
            <a:pPr algn="l"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User logs in once and can access their Salesforce profile information and edit through Drupal</a:t>
            </a:r>
          </a:p>
          <a:p>
            <a:pPr algn="l"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dirty="0"/>
          </a:p>
          <a:p>
            <a:pPr algn="l">
              <a:defRPr sz="4000" b="1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Vs.</a:t>
            </a:r>
          </a:p>
          <a:p>
            <a:pPr algn="l"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dirty="0"/>
          </a:p>
          <a:p>
            <a:pPr algn="l"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Workflow diagram with authentication methods and specific workflows outlined as required</a:t>
            </a:r>
          </a:p>
        </p:txBody>
      </p:sp>
      <p:sp>
        <p:nvSpPr>
          <p:cNvPr id="197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rPr lang="en-US" dirty="0" smtClean="0"/>
              <a:t>Enhancing Your Profile</a:t>
            </a:r>
            <a:endParaRPr dirty="0"/>
          </a:p>
        </p:txBody>
      </p:sp>
      <p:sp>
        <p:nvSpPr>
          <p:cNvPr id="198" name="Line"/>
          <p:cNvSpPr/>
          <p:nvPr/>
        </p:nvSpPr>
        <p:spPr>
          <a:xfrm>
            <a:off x="685800" y="1155700"/>
            <a:ext cx="5845629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9" name="Line"/>
          <p:cNvSpPr/>
          <p:nvPr/>
        </p:nvSpPr>
        <p:spPr>
          <a:xfrm>
            <a:off x="17791610" y="1155700"/>
            <a:ext cx="5949015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18"/>
          <p:cNvSpPr txBox="1"/>
          <p:nvPr/>
        </p:nvSpPr>
        <p:spPr>
          <a:xfrm>
            <a:off x="2025436" y="3568700"/>
            <a:ext cx="20414486" cy="225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7200">
                <a:solidFill>
                  <a:srgbClr val="4F60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dirty="0"/>
              <a:t>When including technical requirements,</a:t>
            </a:r>
          </a:p>
          <a:p>
            <a:pPr>
              <a:defRPr sz="7200">
                <a:solidFill>
                  <a:srgbClr val="4F60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dirty="0"/>
              <a:t>make sure they are required, not just desired</a:t>
            </a:r>
          </a:p>
        </p:txBody>
      </p:sp>
      <p:sp>
        <p:nvSpPr>
          <p:cNvPr id="204" name="Rectangle 19"/>
          <p:cNvSpPr txBox="1"/>
          <p:nvPr/>
        </p:nvSpPr>
        <p:spPr>
          <a:xfrm>
            <a:off x="14175395" y="9955855"/>
            <a:ext cx="8883578" cy="22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500"/>
              </a:spcBef>
              <a:defRPr sz="48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t>East/West region</a:t>
            </a:r>
            <a:br/>
            <a:r>
              <a:t>hosting with 2 load</a:t>
            </a:r>
            <a:br/>
            <a:r>
              <a:t>balancers, etc.</a:t>
            </a:r>
          </a:p>
        </p:txBody>
      </p:sp>
      <p:sp>
        <p:nvSpPr>
          <p:cNvPr id="205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rPr lang="en-US" dirty="0" smtClean="0"/>
              <a:t>Enhancing Your Profile</a:t>
            </a:r>
            <a:endParaRPr dirty="0"/>
          </a:p>
        </p:txBody>
      </p:sp>
      <p:sp>
        <p:nvSpPr>
          <p:cNvPr id="206" name="Line"/>
          <p:cNvSpPr/>
          <p:nvPr/>
        </p:nvSpPr>
        <p:spPr>
          <a:xfrm>
            <a:off x="685800" y="1155700"/>
            <a:ext cx="5845629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7" name="Line"/>
          <p:cNvSpPr/>
          <p:nvPr/>
        </p:nvSpPr>
        <p:spPr>
          <a:xfrm>
            <a:off x="17791612" y="1155700"/>
            <a:ext cx="5949014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8" name="Rectangle 23"/>
          <p:cNvSpPr txBox="1"/>
          <p:nvPr/>
        </p:nvSpPr>
        <p:spPr>
          <a:xfrm>
            <a:off x="1368138" y="10598174"/>
            <a:ext cx="8883579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500"/>
              </a:spcBef>
              <a:defRPr sz="4800">
                <a:solidFill>
                  <a:srgbClr val="595959"/>
                </a:solidFill>
                <a:latin typeface="Raleway Light"/>
                <a:ea typeface="Raleway Light"/>
                <a:cs typeface="Raleway Light"/>
                <a:sym typeface="Raleway Light"/>
              </a:defRPr>
            </a:pPr>
            <a:r>
              <a:t>99% uptime,</a:t>
            </a:r>
            <a:br/>
            <a:r>
              <a:t>LAMP stack, etc.</a:t>
            </a:r>
          </a:p>
        </p:txBody>
      </p:sp>
      <p:sp>
        <p:nvSpPr>
          <p:cNvPr id="209" name="Rectangle 24"/>
          <p:cNvSpPr txBox="1"/>
          <p:nvPr/>
        </p:nvSpPr>
        <p:spPr>
          <a:xfrm>
            <a:off x="10492533" y="8632417"/>
            <a:ext cx="3076286" cy="128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8000" b="1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Vs.</a:t>
            </a:r>
          </a:p>
        </p:txBody>
      </p:sp>
      <p:pic>
        <p:nvPicPr>
          <p:cNvPr id="210" name="Picture 25" descr="Picture 2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2048" y="6837275"/>
            <a:ext cx="3595761" cy="3488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26" descr="Picture 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93767" y="6558150"/>
            <a:ext cx="2846833" cy="2846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8" grpId="0" animBg="1"/>
      <p:bldP spid="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extBox 9"/>
          <p:cNvSpPr txBox="1"/>
          <p:nvPr/>
        </p:nvSpPr>
        <p:spPr>
          <a:xfrm>
            <a:off x="0" y="5873749"/>
            <a:ext cx="2438400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Seeing Everyone’s True Colors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Seeing Everyone’s True Colors</a:t>
            </a:r>
          </a:p>
        </p:txBody>
      </p:sp>
      <p:sp>
        <p:nvSpPr>
          <p:cNvPr id="219" name="Line"/>
          <p:cNvSpPr/>
          <p:nvPr/>
        </p:nvSpPr>
        <p:spPr>
          <a:xfrm>
            <a:off x="685801" y="1155700"/>
            <a:ext cx="3959351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0" name="Line"/>
          <p:cNvSpPr/>
          <p:nvPr/>
        </p:nvSpPr>
        <p:spPr>
          <a:xfrm>
            <a:off x="19751039" y="1155700"/>
            <a:ext cx="3989585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22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55110" y="4199833"/>
            <a:ext cx="2461261" cy="2461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66414" y="4414623"/>
            <a:ext cx="1558037" cy="2246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59515" y="4331561"/>
            <a:ext cx="2473076" cy="2517591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ectangle 17"/>
          <p:cNvSpPr txBox="1"/>
          <p:nvPr/>
        </p:nvSpPr>
        <p:spPr>
          <a:xfrm>
            <a:off x="993099" y="7629152"/>
            <a:ext cx="4707145" cy="501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Background, history, </a:t>
            </a:r>
            <a:r>
              <a:rPr lang="en-US" dirty="0" smtClean="0"/>
              <a:t>budget, </a:t>
            </a:r>
            <a:r>
              <a:rPr dirty="0" smtClean="0"/>
              <a:t>and </a:t>
            </a:r>
            <a:r>
              <a:rPr dirty="0"/>
              <a:t>need lets vendors see the real “you” and decide whether they are a good match up front</a:t>
            </a:r>
          </a:p>
        </p:txBody>
      </p:sp>
      <p:sp>
        <p:nvSpPr>
          <p:cNvPr id="226" name="Rectangle 27"/>
          <p:cNvSpPr txBox="1"/>
          <p:nvPr/>
        </p:nvSpPr>
        <p:spPr>
          <a:xfrm>
            <a:off x="6747237" y="7629152"/>
            <a:ext cx="5048183" cy="426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Functional, not technical, needs allow vendors to demonstrate their ability to understand your needs and architect a solution</a:t>
            </a:r>
          </a:p>
        </p:txBody>
      </p:sp>
      <p:sp>
        <p:nvSpPr>
          <p:cNvPr id="227" name="Rectangle 28"/>
          <p:cNvSpPr txBox="1"/>
          <p:nvPr/>
        </p:nvSpPr>
        <p:spPr>
          <a:xfrm>
            <a:off x="12787911" y="7629152"/>
            <a:ext cx="4915042" cy="426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Not dictating the “how” shows vendors’ expertise, strategy, and creativity in meeting needs, scope, and budget</a:t>
            </a:r>
          </a:p>
        </p:txBody>
      </p:sp>
      <p:sp>
        <p:nvSpPr>
          <p:cNvPr id="228" name="Rectangle 29"/>
          <p:cNvSpPr txBox="1"/>
          <p:nvPr/>
        </p:nvSpPr>
        <p:spPr>
          <a:xfrm>
            <a:off x="18695444" y="7634230"/>
            <a:ext cx="4780591" cy="426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Being flexible in the technical architecture allows for proper and true scoping, budgeting to meet your end goals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5935" y="4519619"/>
            <a:ext cx="2141475" cy="214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27" grpId="0" animBg="1"/>
      <p:bldP spid="2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extBox 9"/>
          <p:cNvSpPr txBox="1"/>
          <p:nvPr/>
        </p:nvSpPr>
        <p:spPr>
          <a:xfrm>
            <a:off x="0" y="5873749"/>
            <a:ext cx="2438400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Choosing Your Date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31"/>
          <p:cNvSpPr txBox="1"/>
          <p:nvPr/>
        </p:nvSpPr>
        <p:spPr>
          <a:xfrm>
            <a:off x="4666184" y="8240972"/>
            <a:ext cx="7060336" cy="244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Understand that organizations that say they are technology agnostic or can use whatever tools you want are often contracting out at least some of the work</a:t>
            </a:r>
          </a:p>
        </p:txBody>
      </p:sp>
      <p:sp>
        <p:nvSpPr>
          <p:cNvPr id="236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Choosing Your Date</a:t>
            </a:r>
          </a:p>
        </p:txBody>
      </p:sp>
      <p:sp>
        <p:nvSpPr>
          <p:cNvPr id="237" name="Line"/>
          <p:cNvSpPr/>
          <p:nvPr/>
        </p:nvSpPr>
        <p:spPr>
          <a:xfrm>
            <a:off x="685800" y="1155700"/>
            <a:ext cx="6373369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8" name="Line"/>
          <p:cNvSpPr/>
          <p:nvPr/>
        </p:nvSpPr>
        <p:spPr>
          <a:xfrm>
            <a:off x="17337023" y="1155700"/>
            <a:ext cx="6403602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39" name="Picture 21" descr="Picture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52598" y="6376170"/>
            <a:ext cx="647485" cy="647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icture 22" descr="Picture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254561" y="7082035"/>
            <a:ext cx="1375476" cy="1719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icture 23" descr="Picture 2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8795" y="8173548"/>
            <a:ext cx="2902688" cy="2902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icture 24" descr="Picture 2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082629" y="10156645"/>
            <a:ext cx="1719337" cy="1559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icture 25" descr="Picture 2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19904" y="4730034"/>
            <a:ext cx="2220469" cy="2220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icture 26" descr="Picture 2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784443" y="3313128"/>
            <a:ext cx="2189684" cy="205282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Rectangle 30"/>
          <p:cNvSpPr txBox="1"/>
          <p:nvPr/>
        </p:nvSpPr>
        <p:spPr>
          <a:xfrm>
            <a:off x="4666184" y="4617380"/>
            <a:ext cx="6987925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Remember that an organization that is asking well-thought out questions cares about trying to understand your needs and </a:t>
            </a:r>
            <a:r>
              <a:rPr lang="en-US" dirty="0" smtClean="0"/>
              <a:t>is probably </a:t>
            </a:r>
            <a:r>
              <a:rPr dirty="0" smtClean="0"/>
              <a:t>thinking </a:t>
            </a:r>
            <a:r>
              <a:rPr dirty="0"/>
              <a:t>strategically</a:t>
            </a:r>
          </a:p>
        </p:txBody>
      </p:sp>
      <p:sp>
        <p:nvSpPr>
          <p:cNvPr id="246" name="Rectangle 32"/>
          <p:cNvSpPr txBox="1"/>
          <p:nvPr/>
        </p:nvSpPr>
        <p:spPr>
          <a:xfrm>
            <a:off x="16158075" y="3408750"/>
            <a:ext cx="6749492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Keep in mind that cost isn’t everything </a:t>
            </a:r>
            <a:r>
              <a:rPr dirty="0" smtClean="0"/>
              <a:t>–you </a:t>
            </a:r>
            <a:r>
              <a:rPr dirty="0"/>
              <a:t>pay </a:t>
            </a:r>
            <a:r>
              <a:rPr lang="en-US" dirty="0" smtClean="0"/>
              <a:t>a premium </a:t>
            </a:r>
            <a:r>
              <a:rPr dirty="0" smtClean="0"/>
              <a:t>for </a:t>
            </a:r>
            <a:r>
              <a:rPr dirty="0"/>
              <a:t>quality, customer service, strategy, and expertise</a:t>
            </a:r>
          </a:p>
        </p:txBody>
      </p:sp>
      <p:sp>
        <p:nvSpPr>
          <p:cNvPr id="247" name="Rectangle 33"/>
          <p:cNvSpPr txBox="1"/>
          <p:nvPr/>
        </p:nvSpPr>
        <p:spPr>
          <a:xfrm>
            <a:off x="16158075" y="7310817"/>
            <a:ext cx="6983468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Meet the team in person, if possible, to see if you ”click”/have chemistry</a:t>
            </a:r>
          </a:p>
        </p:txBody>
      </p:sp>
      <p:sp>
        <p:nvSpPr>
          <p:cNvPr id="248" name="Rectangle 34"/>
          <p:cNvSpPr txBox="1"/>
          <p:nvPr/>
        </p:nvSpPr>
        <p:spPr>
          <a:xfrm>
            <a:off x="16158075" y="10146795"/>
            <a:ext cx="6278262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If it seems too good to be true all around, it </a:t>
            </a:r>
            <a:r>
              <a:rPr lang="en-US" dirty="0" smtClean="0"/>
              <a:t>likely is </a:t>
            </a:r>
            <a:r>
              <a:rPr dirty="0" smtClean="0"/>
              <a:t>– </a:t>
            </a:r>
            <a:r>
              <a:rPr dirty="0"/>
              <a:t>ask deeper 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46" grpId="0" animBg="1"/>
      <p:bldP spid="247" grpId="1" animBg="1"/>
      <p:bldP spid="2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extBox 9"/>
          <p:cNvSpPr txBox="1"/>
          <p:nvPr/>
        </p:nvSpPr>
        <p:spPr>
          <a:xfrm>
            <a:off x="0" y="5765799"/>
            <a:ext cx="24384000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✨ A Perfect Match 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9"/>
          <p:cNvSpPr txBox="1"/>
          <p:nvPr/>
        </p:nvSpPr>
        <p:spPr>
          <a:xfrm>
            <a:off x="0" y="2108200"/>
            <a:ext cx="24384000" cy="949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7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pPr>
            <a:r>
              <a:t>Finding Your</a:t>
            </a:r>
          </a:p>
          <a:p>
            <a:pPr>
              <a:defRPr sz="250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pPr>
            <a:r>
              <a:t>✨ Perfect ✨</a:t>
            </a:r>
          </a:p>
          <a:p>
            <a:pPr>
              <a:defRPr sz="17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pPr>
            <a:r>
              <a:t>Vendor Match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94547" y="3954338"/>
            <a:ext cx="7994906" cy="7680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6764" y="21600"/>
                  <a:pt x="21600" y="16764"/>
                  <a:pt x="21600" y="10799"/>
                </a:cubicBezTo>
                <a:cubicBezTo>
                  <a:pt x="21600" y="4835"/>
                  <a:pt x="16764" y="0"/>
                  <a:pt x="10799" y="0"/>
                </a:cubicBezTo>
                <a:close/>
              </a:path>
            </a:pathLst>
          </a:custGeom>
          <a:ln w="190500" cap="rnd">
            <a:solidFill>
              <a:srgbClr val="4F607E"/>
            </a:solidFill>
          </a:ln>
          <a:effectLst>
            <a:outerShdw blurRad="127000" rotWithShape="0">
              <a:srgbClr val="000000"/>
            </a:outerShdw>
          </a:effectLst>
        </p:spPr>
      </p:pic>
      <p:sp>
        <p:nvSpPr>
          <p:cNvPr id="256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A Perfect Match</a:t>
            </a:r>
          </a:p>
        </p:txBody>
      </p:sp>
      <p:sp>
        <p:nvSpPr>
          <p:cNvPr id="257" name="Line"/>
          <p:cNvSpPr/>
          <p:nvPr/>
        </p:nvSpPr>
        <p:spPr>
          <a:xfrm>
            <a:off x="685800" y="1155700"/>
            <a:ext cx="7031737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8" name="Line"/>
          <p:cNvSpPr/>
          <p:nvPr/>
        </p:nvSpPr>
        <p:spPr>
          <a:xfrm>
            <a:off x="16312895" y="1155700"/>
            <a:ext cx="7427729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9" name="Rectangle 4"/>
          <p:cNvSpPr txBox="1"/>
          <p:nvPr/>
        </p:nvSpPr>
        <p:spPr>
          <a:xfrm>
            <a:off x="17106651" y="4648503"/>
            <a:ext cx="6451094" cy="6494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l">
              <a:buSzPct val="100000"/>
              <a:buChar char="❖"/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Considering the vendor as a trusted partner </a:t>
            </a:r>
            <a:r>
              <a:rPr dirty="0" smtClean="0"/>
              <a:t>help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build a mutually beneficial relationship vs. a one-sided relationship that often goes bad</a:t>
            </a:r>
          </a:p>
          <a:p>
            <a:pPr marL="457200" indent="-457200" algn="l">
              <a:buSzPct val="100000"/>
              <a:buChar char="❖"/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dirty="0"/>
          </a:p>
          <a:p>
            <a:pPr marL="457200" indent="-457200" algn="l">
              <a:buSzPct val="100000"/>
              <a:buChar char="❖"/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Having everyone on the same page from the start about what they need in the relationship and what they expect to be included prevents future issues and non-completed projects</a:t>
            </a:r>
          </a:p>
        </p:txBody>
      </p:sp>
      <p:sp>
        <p:nvSpPr>
          <p:cNvPr id="260" name="Rectangle 45"/>
          <p:cNvSpPr txBox="1"/>
          <p:nvPr/>
        </p:nvSpPr>
        <p:spPr>
          <a:xfrm>
            <a:off x="1531432" y="4648503"/>
            <a:ext cx="6166760" cy="60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l">
              <a:buSzPct val="100000"/>
              <a:buChar char="❖"/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Communication and transparency vs. dictation and misunderstandings </a:t>
            </a:r>
            <a:r>
              <a:rPr dirty="0" smtClean="0"/>
              <a:t>help</a:t>
            </a:r>
            <a:r>
              <a:rPr lang="en-US" dirty="0" smtClean="0"/>
              <a:t>s</a:t>
            </a:r>
            <a:r>
              <a:rPr dirty="0" smtClean="0"/>
              <a:t> </a:t>
            </a:r>
            <a:r>
              <a:rPr dirty="0"/>
              <a:t>build a better long-term relationship</a:t>
            </a:r>
          </a:p>
          <a:p>
            <a:pPr marL="457200" indent="-457200" algn="l">
              <a:buSzPct val="100000"/>
              <a:buChar char="❖"/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dirty="0"/>
          </a:p>
          <a:p>
            <a:pPr marL="457200" indent="-457200" algn="l">
              <a:buSzPct val="100000"/>
              <a:buChar char="❖"/>
              <a:defRPr sz="3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The vendor-client relationship can be a beautiful, long-term one if everyone goes in remembering it truly is just like any other </a:t>
            </a:r>
            <a:r>
              <a:rPr dirty="0" smtClean="0"/>
              <a:t>relationship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Box 9"/>
          <p:cNvSpPr txBox="1"/>
          <p:nvPr/>
        </p:nvSpPr>
        <p:spPr>
          <a:xfrm>
            <a:off x="0" y="4013199"/>
            <a:ext cx="24384000" cy="568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pPr>
            <a:r>
              <a:t>Questions?</a:t>
            </a:r>
          </a:p>
          <a:p>
            <a:pPr>
              <a:defRPr sz="12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pPr>
            <a:r>
              <a:t>Thanks!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9"/>
          <p:cNvSpPr txBox="1"/>
          <p:nvPr/>
        </p:nvSpPr>
        <p:spPr>
          <a:xfrm>
            <a:off x="0" y="5873749"/>
            <a:ext cx="2438400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The Matchmaker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">
        <p15:prstTrans prst="peelOff" invX="1"/>
      </p:transition>
    </mc:Choice>
    <mc:Choice xmlns:p14="http://schemas.microsoft.com/office/powerpoint/2010/main" xmlns="" Requires="p14">
      <p:transition spd="slow" advClick="1" p14:dur="1200">
        <p:wipe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The Matchmaker</a:t>
            </a:r>
          </a:p>
        </p:txBody>
      </p:sp>
      <p:sp>
        <p:nvSpPr>
          <p:cNvPr id="109" name="Line"/>
          <p:cNvSpPr/>
          <p:nvPr/>
        </p:nvSpPr>
        <p:spPr>
          <a:xfrm>
            <a:off x="685799" y="1155700"/>
            <a:ext cx="7013765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0" name="Elana Schaffer…"/>
          <p:cNvSpPr txBox="1"/>
          <p:nvPr/>
        </p:nvSpPr>
        <p:spPr>
          <a:xfrm>
            <a:off x="9545370" y="10536581"/>
            <a:ext cx="5293258" cy="2016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3600" b="1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Elana Schaffer</a:t>
            </a:r>
            <a:endParaRPr sz="2700">
              <a:solidFill>
                <a:srgbClr val="53585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>
              <a:defRPr sz="3600" b="1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PMP, CSM, FAC/COR-I</a:t>
            </a:r>
            <a:endParaRPr sz="2700">
              <a:solidFill>
                <a:srgbClr val="53585F"/>
              </a:solidFill>
              <a:latin typeface="+mn-lt"/>
              <a:ea typeface="+mn-ea"/>
              <a:cs typeface="+mn-cs"/>
              <a:sym typeface="Helvetica"/>
            </a:endParaRPr>
          </a:p>
          <a:p>
            <a:pPr>
              <a:defRPr sz="2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Senior Project Manager</a:t>
            </a:r>
          </a:p>
        </p:txBody>
      </p:sp>
      <p:pic>
        <p:nvPicPr>
          <p:cNvPr id="111" name="ProfilePic.jpg" descr="ProfilePic.jpg"/>
          <p:cNvPicPr>
            <a:picLocks noChangeAspect="1"/>
          </p:cNvPicPr>
          <p:nvPr/>
        </p:nvPicPr>
        <p:blipFill>
          <a:blip r:embed="rId4">
            <a:extLst/>
          </a:blip>
          <a:srcRect t="4067" b="29129"/>
          <a:stretch>
            <a:fillRect/>
          </a:stretch>
        </p:blipFill>
        <p:spPr>
          <a:xfrm>
            <a:off x="8676640" y="3112274"/>
            <a:ext cx="7040881" cy="7040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799" y="21600"/>
                </a:cubicBezTo>
                <a:cubicBezTo>
                  <a:pt x="16764" y="21600"/>
                  <a:pt x="21600" y="16764"/>
                  <a:pt x="21600" y="10799"/>
                </a:cubicBezTo>
                <a:cubicBezTo>
                  <a:pt x="21600" y="4835"/>
                  <a:pt x="16764" y="0"/>
                  <a:pt x="10799" y="0"/>
                </a:cubicBezTo>
                <a:close/>
              </a:path>
            </a:pathLst>
          </a:custGeom>
          <a:ln w="63500" cap="rnd">
            <a:solidFill>
              <a:srgbClr val="E0E7EE"/>
            </a:solidFill>
          </a:ln>
        </p:spPr>
      </p:pic>
      <p:sp>
        <p:nvSpPr>
          <p:cNvPr id="112" name="Line"/>
          <p:cNvSpPr/>
          <p:nvPr/>
        </p:nvSpPr>
        <p:spPr>
          <a:xfrm>
            <a:off x="16726861" y="1155700"/>
            <a:ext cx="7013764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3" name="TextBox 2"/>
          <p:cNvSpPr txBox="1"/>
          <p:nvPr/>
        </p:nvSpPr>
        <p:spPr>
          <a:xfrm>
            <a:off x="3432720" y="3249336"/>
            <a:ext cx="3078481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solidFill>
                  <a:srgbClr val="4F607E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</a:lstStyle>
          <a:p>
            <a:r>
              <a:rPr dirty="0"/>
              <a:t>10+</a:t>
            </a:r>
          </a:p>
        </p:txBody>
      </p:sp>
      <p:sp>
        <p:nvSpPr>
          <p:cNvPr id="114" name="Rectangle 3"/>
          <p:cNvSpPr txBox="1"/>
          <p:nvPr/>
        </p:nvSpPr>
        <p:spPr>
          <a:xfrm>
            <a:off x="2530982" y="5480899"/>
            <a:ext cx="4327449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4500"/>
              </a:spcBef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years in Project and</a:t>
            </a:r>
            <a:br>
              <a:rPr dirty="0"/>
            </a:br>
            <a:r>
              <a:rPr dirty="0"/>
              <a:t>Program Management</a:t>
            </a:r>
          </a:p>
        </p:txBody>
      </p:sp>
      <p:pic>
        <p:nvPicPr>
          <p:cNvPr id="115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89122" y="7613850"/>
            <a:ext cx="2603679" cy="208836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tangle 17"/>
          <p:cNvSpPr txBox="1"/>
          <p:nvPr/>
        </p:nvSpPr>
        <p:spPr>
          <a:xfrm>
            <a:off x="16619154" y="10153154"/>
            <a:ext cx="7033035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Participated in “rescue missions” when relationships go bad as well as witnessed poor request development processes</a:t>
            </a:r>
          </a:p>
        </p:txBody>
      </p:sp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601333" y="3601470"/>
            <a:ext cx="1447018" cy="163253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Rectangle 19"/>
          <p:cNvSpPr txBox="1"/>
          <p:nvPr/>
        </p:nvSpPr>
        <p:spPr>
          <a:xfrm>
            <a:off x="17212259" y="5516624"/>
            <a:ext cx="6042965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Worked on RFPs and vendor submissions and contracts</a:t>
            </a:r>
          </a:p>
        </p:txBody>
      </p:sp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124691" y="7546847"/>
            <a:ext cx="2400301" cy="215537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21"/>
          <p:cNvSpPr txBox="1"/>
          <p:nvPr/>
        </p:nvSpPr>
        <p:spPr>
          <a:xfrm>
            <a:off x="1721879" y="10153154"/>
            <a:ext cx="6042966" cy="150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Experience at government agencies, non-profits, and vendor organizations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6" grpId="0" animBg="1"/>
      <p:bldP spid="118" grpId="0" animBg="1"/>
      <p:bldP spid="120" grpId="0" animBg="1"/>
      <p:bldP spid="1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9"/>
          <p:cNvSpPr txBox="1"/>
          <p:nvPr/>
        </p:nvSpPr>
        <p:spPr>
          <a:xfrm>
            <a:off x="0" y="5873749"/>
            <a:ext cx="2438400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The Bad “Dates”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sponses don’t meet your needs…"/>
          <p:cNvSpPr txBox="1">
            <a:spLocks noGrp="1"/>
          </p:cNvSpPr>
          <p:nvPr>
            <p:ph type="body" sz="half" idx="1"/>
          </p:nvPr>
        </p:nvSpPr>
        <p:spPr>
          <a:xfrm>
            <a:off x="13127566" y="3623450"/>
            <a:ext cx="10748434" cy="8293101"/>
          </a:xfrm>
          <a:prstGeom prst="rect">
            <a:avLst/>
          </a:prstGeom>
        </p:spPr>
        <p:txBody>
          <a:bodyPr anchor="ctr"/>
          <a:lstStyle/>
          <a:p>
            <a:pPr marL="558800" indent="-558800" algn="l">
              <a:spcBef>
                <a:spcPts val="4500"/>
              </a:spcBef>
              <a:buSzPct val="75000"/>
              <a:buChar char="❖"/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Responses don’t meet your needs</a:t>
            </a:r>
            <a:endParaRPr sz="3700" dirty="0">
              <a:latin typeface="+mn-lt"/>
              <a:ea typeface="+mn-ea"/>
              <a:cs typeface="+mn-cs"/>
              <a:sym typeface="Helvetica"/>
            </a:endParaRPr>
          </a:p>
          <a:p>
            <a:pPr marL="558800" indent="-558800" algn="l">
              <a:spcBef>
                <a:spcPts val="4500"/>
              </a:spcBef>
              <a:buSzPct val="75000"/>
              <a:buChar char="❖"/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Responses seem to meet your needs, but don’t match the RFP format/criteria so get disqualified </a:t>
            </a:r>
            <a:endParaRPr sz="3700" dirty="0">
              <a:latin typeface="+mn-lt"/>
              <a:ea typeface="+mn-ea"/>
              <a:cs typeface="+mn-cs"/>
              <a:sym typeface="Helvetica"/>
            </a:endParaRPr>
          </a:p>
          <a:p>
            <a:pPr marL="558800" indent="-558800" algn="l">
              <a:spcBef>
                <a:spcPts val="4500"/>
              </a:spcBef>
              <a:buSzPct val="75000"/>
              <a:buChar char="❖"/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One or some response(s) appears to meet your needs and then vendor can’t deliver</a:t>
            </a:r>
          </a:p>
          <a:p>
            <a:pPr marL="558800" indent="-558800" algn="l">
              <a:spcBef>
                <a:spcPts val="4500"/>
              </a:spcBef>
              <a:buSzPct val="75000"/>
              <a:buChar char="❖"/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One response appears to meet your needs and then vendor says “scope creep</a:t>
            </a:r>
            <a:r>
              <a:rPr dirty="0" smtClean="0"/>
              <a:t>”</a:t>
            </a:r>
            <a:endParaRPr sz="3700" dirty="0">
              <a:latin typeface="+mn-lt"/>
              <a:ea typeface="+mn-ea"/>
              <a:cs typeface="+mn-cs"/>
              <a:sym typeface="Helvetica"/>
            </a:endParaRPr>
          </a:p>
          <a:p>
            <a:pPr marL="558800" indent="-558800" algn="l">
              <a:spcBef>
                <a:spcPts val="4500"/>
              </a:spcBef>
              <a:buSzPct val="75000"/>
              <a:buChar char="❖"/>
              <a:defRPr sz="32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Other “bad dates/relationships”?</a:t>
            </a:r>
          </a:p>
        </p:txBody>
      </p:sp>
      <p:sp>
        <p:nvSpPr>
          <p:cNvPr id="128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The Bad “Dates”</a:t>
            </a:r>
          </a:p>
        </p:txBody>
      </p:sp>
      <p:sp>
        <p:nvSpPr>
          <p:cNvPr id="129" name="Line"/>
          <p:cNvSpPr/>
          <p:nvPr/>
        </p:nvSpPr>
        <p:spPr>
          <a:xfrm>
            <a:off x="685799" y="1155700"/>
            <a:ext cx="7013765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0" name="Line"/>
          <p:cNvSpPr/>
          <p:nvPr/>
        </p:nvSpPr>
        <p:spPr>
          <a:xfrm>
            <a:off x="16726861" y="1155700"/>
            <a:ext cx="7013764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33" name="Picture 17"/>
          <p:cNvGrpSpPr/>
          <p:nvPr/>
        </p:nvGrpSpPr>
        <p:grpSpPr>
          <a:xfrm>
            <a:off x="1375296" y="3980826"/>
            <a:ext cx="10592756" cy="7421598"/>
            <a:chOff x="0" y="0"/>
            <a:chExt cx="10592754" cy="7421597"/>
          </a:xfrm>
        </p:grpSpPr>
        <p:sp>
          <p:nvSpPr>
            <p:cNvPr id="131" name="Rectangle"/>
            <p:cNvSpPr/>
            <p:nvPr/>
          </p:nvSpPr>
          <p:spPr>
            <a:xfrm>
              <a:off x="0" y="0"/>
              <a:ext cx="10592755" cy="7421598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2" name="image9.jpeg" descr="image9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b="6582"/>
            <a:stretch>
              <a:fillRect/>
            </a:stretch>
          </p:blipFill>
          <p:spPr>
            <a:xfrm>
              <a:off x="0" y="0"/>
              <a:ext cx="10592755" cy="7421598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50800" dir="12900000" rotWithShape="0">
                <a:srgbClr val="000000">
                  <a:alpha val="3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9"/>
          <p:cNvSpPr txBox="1"/>
          <p:nvPr/>
        </p:nvSpPr>
        <p:spPr>
          <a:xfrm>
            <a:off x="0" y="5873749"/>
            <a:ext cx="24384000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Who’s Writing Your Profile?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Who’s Writing Your Profile?</a:t>
            </a:r>
          </a:p>
        </p:txBody>
      </p:sp>
      <p:sp>
        <p:nvSpPr>
          <p:cNvPr id="141" name="Line"/>
          <p:cNvSpPr/>
          <p:nvPr/>
        </p:nvSpPr>
        <p:spPr>
          <a:xfrm>
            <a:off x="685801" y="1155700"/>
            <a:ext cx="4851401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2" name="Line"/>
          <p:cNvSpPr/>
          <p:nvPr/>
        </p:nvSpPr>
        <p:spPr>
          <a:xfrm>
            <a:off x="18770600" y="1155700"/>
            <a:ext cx="4970025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TextBox 19"/>
          <p:cNvSpPr txBox="1"/>
          <p:nvPr/>
        </p:nvSpPr>
        <p:spPr>
          <a:xfrm>
            <a:off x="3712955" y="3287789"/>
            <a:ext cx="6203219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4F60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t>Vendor</a:t>
            </a:r>
          </a:p>
        </p:txBody>
      </p:sp>
      <p:sp>
        <p:nvSpPr>
          <p:cNvPr id="144" name="TextBox 22"/>
          <p:cNvSpPr txBox="1"/>
          <p:nvPr/>
        </p:nvSpPr>
        <p:spPr>
          <a:xfrm>
            <a:off x="12813792" y="3302035"/>
            <a:ext cx="8596943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200">
                <a:solidFill>
                  <a:srgbClr val="4F60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dirty="0"/>
              <a:t>Contract Officer/</a:t>
            </a:r>
          </a:p>
          <a:p>
            <a:pPr>
              <a:defRPr sz="7200">
                <a:solidFill>
                  <a:srgbClr val="4F60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pPr>
            <a:r>
              <a:rPr dirty="0"/>
              <a:t>Other Non-SME</a:t>
            </a:r>
          </a:p>
        </p:txBody>
      </p:sp>
      <p:sp>
        <p:nvSpPr>
          <p:cNvPr id="145" name="Rectangle 23"/>
          <p:cNvSpPr txBox="1"/>
          <p:nvPr/>
        </p:nvSpPr>
        <p:spPr>
          <a:xfrm>
            <a:off x="3283610" y="9991551"/>
            <a:ext cx="7061907" cy="188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RFP dictates a solution that meets the vendor’s business and not your needs</a:t>
            </a:r>
          </a:p>
        </p:txBody>
      </p:sp>
      <p:sp>
        <p:nvSpPr>
          <p:cNvPr id="146" name="Rectangle 24"/>
          <p:cNvSpPr txBox="1"/>
          <p:nvPr/>
        </p:nvSpPr>
        <p:spPr>
          <a:xfrm>
            <a:off x="13247963" y="9991551"/>
            <a:ext cx="7728600" cy="188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4500"/>
              </a:spcBef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RFP doesn’t include enough information to allow a vendor to truly understand the needs</a:t>
            </a:r>
          </a:p>
        </p:txBody>
      </p:sp>
      <p:pic>
        <p:nvPicPr>
          <p:cNvPr id="147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9820" y="5425178"/>
            <a:ext cx="3809493" cy="3809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25" descr="Picture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4725" y="6622367"/>
            <a:ext cx="3735072" cy="2338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 Matchmaker"/>
          <p:cNvSpPr txBox="1"/>
          <p:nvPr/>
        </p:nvSpPr>
        <p:spPr>
          <a:xfrm>
            <a:off x="0" y="0"/>
            <a:ext cx="24384000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700">
                <a:solidFill>
                  <a:srgbClr val="FFFFFF"/>
                </a:solidFill>
                <a:latin typeface="Raleway ExtraLight"/>
                <a:ea typeface="Raleway ExtraLight"/>
                <a:cs typeface="Raleway ExtraLight"/>
                <a:sym typeface="Raleway ExtraLight"/>
              </a:defRPr>
            </a:lvl1pPr>
          </a:lstStyle>
          <a:p>
            <a:r>
              <a:t>Who’s Writing Your Profile?</a:t>
            </a:r>
          </a:p>
        </p:txBody>
      </p:sp>
      <p:sp>
        <p:nvSpPr>
          <p:cNvPr id="153" name="Line"/>
          <p:cNvSpPr/>
          <p:nvPr/>
        </p:nvSpPr>
        <p:spPr>
          <a:xfrm>
            <a:off x="685801" y="1155700"/>
            <a:ext cx="4851401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4" name="Line"/>
          <p:cNvSpPr/>
          <p:nvPr/>
        </p:nvSpPr>
        <p:spPr>
          <a:xfrm>
            <a:off x="18770600" y="1155700"/>
            <a:ext cx="4970025" cy="0"/>
          </a:xfrm>
          <a:prstGeom prst="line">
            <a:avLst/>
          </a:prstGeom>
          <a:ln>
            <a:solidFill>
              <a:srgbClr val="DCDEE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5" name="TextBox 14"/>
          <p:cNvSpPr txBox="1"/>
          <p:nvPr/>
        </p:nvSpPr>
        <p:spPr>
          <a:xfrm>
            <a:off x="1977633" y="2719045"/>
            <a:ext cx="8064518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4F60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dirty="0" smtClean="0"/>
              <a:t>Non</a:t>
            </a:r>
            <a:r>
              <a:rPr lang="en-US" dirty="0"/>
              <a:t>-</a:t>
            </a:r>
            <a:r>
              <a:rPr lang="en-US" dirty="0" smtClean="0"/>
              <a:t>Technical</a:t>
            </a:r>
            <a:r>
              <a:rPr dirty="0" smtClean="0"/>
              <a:t> </a:t>
            </a:r>
            <a:r>
              <a:rPr dirty="0"/>
              <a:t>Team Needing the Work</a:t>
            </a:r>
          </a:p>
        </p:txBody>
      </p:sp>
      <p:sp>
        <p:nvSpPr>
          <p:cNvPr id="156" name="TextBox 15"/>
          <p:cNvSpPr txBox="1"/>
          <p:nvPr/>
        </p:nvSpPr>
        <p:spPr>
          <a:xfrm>
            <a:off x="13461547" y="3273044"/>
            <a:ext cx="859694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>
                <a:solidFill>
                  <a:srgbClr val="4F607E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</a:lstStyle>
          <a:p>
            <a:r>
              <a:rPr lang="en-US" dirty="0" smtClean="0"/>
              <a:t>Technical </a:t>
            </a:r>
            <a:r>
              <a:rPr dirty="0" smtClean="0"/>
              <a:t>Team </a:t>
            </a:r>
            <a:r>
              <a:rPr dirty="0"/>
              <a:t>Needing the Work</a:t>
            </a:r>
          </a:p>
        </p:txBody>
      </p:sp>
      <p:sp>
        <p:nvSpPr>
          <p:cNvPr id="157" name="Rectangle 16"/>
          <p:cNvSpPr txBox="1"/>
          <p:nvPr/>
        </p:nvSpPr>
        <p:spPr>
          <a:xfrm>
            <a:off x="1244799" y="9643911"/>
            <a:ext cx="9530183" cy="24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t>Doesn’t include much of the technical “must-haves” (hosting environment, etc.); get responses from firms that don’t meet the technical need</a:t>
            </a:r>
          </a:p>
        </p:txBody>
      </p:sp>
      <p:sp>
        <p:nvSpPr>
          <p:cNvPr id="158" name="Rectangle 17"/>
          <p:cNvSpPr txBox="1"/>
          <p:nvPr/>
        </p:nvSpPr>
        <p:spPr>
          <a:xfrm>
            <a:off x="12192000" y="9643911"/>
            <a:ext cx="11136038" cy="247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71500" indent="-571500">
              <a:buSzPct val="100000"/>
              <a:buChar char="❖"/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 Often includes too much technical detail and dictates the “how” to build vs. the “what”</a:t>
            </a:r>
          </a:p>
          <a:p>
            <a:pPr marL="571500" indent="-571500">
              <a:buSzPct val="100000"/>
              <a:buChar char="❖"/>
              <a:defRPr sz="4000">
                <a:solidFill>
                  <a:srgbClr val="53585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t>May forget to include enough context because they are too close to it</a:t>
            </a:r>
          </a:p>
        </p:txBody>
      </p:sp>
      <p:pic>
        <p:nvPicPr>
          <p:cNvPr id="159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9248" y="6081428"/>
            <a:ext cx="2801285" cy="2845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68800" y="6225199"/>
            <a:ext cx="3382435" cy="29314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8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668</Words>
  <Application>Microsoft Macintosh PowerPoint</Application>
  <PresentationFormat>Custom</PresentationFormat>
  <Paragraphs>79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Avenir Roman</vt:lpstr>
      <vt:lpstr>Helvetica</vt:lpstr>
      <vt:lpstr>Helvetica Light</vt:lpstr>
      <vt:lpstr>Raleway</vt:lpstr>
      <vt:lpstr>Raleway ExtraBold</vt:lpstr>
      <vt:lpstr>Raleway ExtraLight</vt:lpstr>
      <vt:lpstr>Raleway Light</vt:lpstr>
      <vt:lpstr>Raleway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</cp:revision>
  <dcterms:modified xsi:type="dcterms:W3CDTF">2017-07-30T23:10:26Z</dcterms:modified>
</cp:coreProperties>
</file>