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94" r:id="rId3"/>
    <p:sldMasterId id="2147483695" r:id="rId4"/>
    <p:sldMasterId id="2147483696" r:id="rId5"/>
    <p:sldMasterId id="214748369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5143500" cx="9144000"/>
  <p:notesSz cx="6858000" cy="9144000"/>
  <p:embeddedFontLst>
    <p:embeddedFont>
      <p:font typeface="Montserrat"/>
      <p:regular r:id="rId25"/>
      <p:bold r:id="rId26"/>
      <p:italic r:id="rId27"/>
      <p:boldItalic r:id="rId28"/>
    </p:embeddedFont>
    <p:embeddedFont>
      <p:font typeface="Cabin"/>
      <p:regular r:id="rId29"/>
      <p:bold r:id="rId30"/>
      <p:italic r:id="rId31"/>
      <p:boldItalic r:id="rId32"/>
    </p:embeddedFont>
    <p:embeddedFont>
      <p:font typeface="Helvetica Neue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Cabin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Cabin-italic.fntdata"/><Relationship Id="rId30" Type="http://schemas.openxmlformats.org/officeDocument/2006/relationships/font" Target="fonts/Cabin-bold.fntdata"/><Relationship Id="rId11" Type="http://schemas.openxmlformats.org/officeDocument/2006/relationships/slide" Target="slides/slide4.xml"/><Relationship Id="rId33" Type="http://schemas.openxmlformats.org/officeDocument/2006/relationships/font" Target="fonts/HelveticaNeue-regular.fntdata"/><Relationship Id="rId10" Type="http://schemas.openxmlformats.org/officeDocument/2006/relationships/slide" Target="slides/slide3.xml"/><Relationship Id="rId32" Type="http://schemas.openxmlformats.org/officeDocument/2006/relationships/font" Target="fonts/Cabin-boldItalic.fntdata"/><Relationship Id="rId13" Type="http://schemas.openxmlformats.org/officeDocument/2006/relationships/slide" Target="slides/slide6.xml"/><Relationship Id="rId35" Type="http://schemas.openxmlformats.org/officeDocument/2006/relationships/font" Target="fonts/HelveticaNeue-italic.fntdata"/><Relationship Id="rId12" Type="http://schemas.openxmlformats.org/officeDocument/2006/relationships/slide" Target="slides/slide5.xml"/><Relationship Id="rId34" Type="http://schemas.openxmlformats.org/officeDocument/2006/relationships/font" Target="fonts/HelveticaNeue-bold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36" Type="http://schemas.openxmlformats.org/officeDocument/2006/relationships/font" Target="fonts/HelveticaNeue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New Solution: Automated tool</a:t>
            </a:r>
          </a:p>
          <a:p>
            <a:pPr indent="-29845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>
                <a:solidFill>
                  <a:schemeClr val="dk1"/>
                </a:solidFill>
              </a:rPr>
              <a:t>Uses a simple form (and confirmation form) with fewer than 10 elements.</a:t>
            </a:r>
          </a:p>
          <a:p>
            <a:pPr indent="-298450" lvl="2" marL="1371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■"/>
            </a:pPr>
            <a:r>
              <a:rPr lang="en">
                <a:solidFill>
                  <a:schemeClr val="dk1"/>
                </a:solidFill>
              </a:rPr>
              <a:t>Now takes only 5 minutes of content manager’s time instead of developer time.</a:t>
            </a:r>
          </a:p>
          <a:p>
            <a:pPr indent="-29845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>
                <a:solidFill>
                  <a:schemeClr val="dk1"/>
                </a:solidFill>
              </a:rPr>
              <a:t>How it works</a:t>
            </a:r>
          </a:p>
          <a:p>
            <a:pPr indent="-298450" lvl="2" marL="1371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■"/>
            </a:pPr>
            <a:r>
              <a:rPr lang="en">
                <a:solidFill>
                  <a:schemeClr val="dk1"/>
                </a:solidFill>
              </a:rPr>
              <a:t>Uses the node API to create the group node if it currently doesn’t exist.</a:t>
            </a:r>
          </a:p>
          <a:p>
            <a:pPr indent="-298450" lvl="2" marL="1371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■"/>
            </a:pPr>
            <a:r>
              <a:rPr lang="en">
                <a:solidFill>
                  <a:schemeClr val="dk1"/>
                </a:solidFill>
              </a:rPr>
              <a:t>Uses the menu and OG API for creating and arranging menu links</a:t>
            </a:r>
          </a:p>
          <a:p>
            <a:pPr indent="-298450" lvl="2" marL="1371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■"/>
            </a:pPr>
            <a:r>
              <a:rPr lang="en">
                <a:solidFill>
                  <a:schemeClr val="dk1"/>
                </a:solidFill>
              </a:rPr>
              <a:t>Uses the panelizer API to set panel pages with correct vocabularies.</a:t>
            </a:r>
          </a:p>
          <a:p>
            <a:pPr indent="-298450" lvl="2" marL="1371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■"/>
            </a:pPr>
            <a:r>
              <a:rPr lang="en">
                <a:solidFill>
                  <a:schemeClr val="dk1"/>
                </a:solidFill>
              </a:rPr>
              <a:t>Uses Drupal form submit to create Theme and Topic Vocabularies</a:t>
            </a:r>
          </a:p>
          <a:p>
            <a:pPr indent="-298450" lvl="2" marL="1371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■"/>
            </a:pPr>
            <a:r>
              <a:rPr lang="en">
                <a:solidFill>
                  <a:schemeClr val="dk1"/>
                </a:solidFill>
              </a:rPr>
              <a:t>Uses field API to configure Theme and Topic Vocabularies</a:t>
            </a:r>
          </a:p>
          <a:p>
            <a:pPr indent="-298450" lvl="2" marL="1371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■"/>
            </a:pPr>
            <a:r>
              <a:rPr lang="en">
                <a:solidFill>
                  <a:schemeClr val="dk1"/>
                </a:solidFill>
              </a:rPr>
              <a:t>Uses taxonomy API to convert csv data into taxonomy terms.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Limited to cost centers at first, expanding to other group types later</a:t>
            </a:r>
          </a:p>
          <a:p>
            <a:pPr indent="-29845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>
                <a:solidFill>
                  <a:schemeClr val="dk1"/>
                </a:solidFill>
              </a:rPr>
              <a:t>Agency-wide consistency of platform and “branding” (yes, this is a thing for a federal agency. A sexy website matters!)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idx="2" type="sldImg"/>
          </p:nvPr>
        </p:nvSpPr>
        <p:spPr>
          <a:xfrm>
            <a:off x="889000" y="685800"/>
            <a:ext cx="5079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We initially identified 608 public facing sub-domains across the country</a:t>
            </a:r>
          </a:p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Of that, 327 were identified as candidates for our first heavy-lift into Drupal</a:t>
            </a:r>
          </a:p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We identified over 3.1 million individual pages</a:t>
            </a:r>
          </a:p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300+ (known) web developers...likely more we didn't know of </a:t>
            </a:r>
          </a:p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Search was a disaster (limited metadata, poor HTML coding practices, etc)</a:t>
            </a:r>
          </a:p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Navigating in sites and between sites was confusing, inconsistent, poorly designed, labeling inconsistent, etc.</a:t>
            </a:r>
          </a:p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High turnover in developers (students, contractors, etc)</a:t>
            </a:r>
          </a:p>
          <a:p>
            <a:pPr indent="-69850" lvl="0" marL="0" marR="0" rtl="0" algn="l">
              <a:spcBef>
                <a:spcPts val="0"/>
              </a:spcBef>
              <a:buSzPct val="100000"/>
              <a:buFont typeface="Arial"/>
              <a:buNone/>
            </a:pPr>
            <a:r>
              <a:rPr lang="en"/>
              <a:t>Many technologies (JSP, ASP, PHP, .Net, Java, Flash, you name it we did it)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Some specific things we knew we needed to have to make a conversion possible:</a:t>
            </a:r>
          </a:p>
          <a:p>
            <a:pPr indent="-228600" lvl="0" marL="457200" marR="0" rtl="0" algn="l">
              <a:spcBef>
                <a:spcPts val="0"/>
              </a:spcBef>
              <a:buChar char="-"/>
            </a:pPr>
            <a:r>
              <a:rPr lang="en"/>
              <a:t>Allow a limited sub-set of users to edit content "owned" by a particular group (science center, mission area, program, etc</a:t>
            </a:r>
          </a:p>
          <a:p>
            <a:pPr indent="-228600" lvl="0" marL="457200" marR="0" rtl="0" algn="l">
              <a:spcBef>
                <a:spcPts val="0"/>
              </a:spcBef>
              <a:buChar char="-"/>
            </a:pPr>
            <a:r>
              <a:rPr lang="en"/>
              <a:t>Allow all logged in content creators to be able to add content to that group's pages, even though they may not be a member of that group</a:t>
            </a:r>
          </a:p>
          <a:p>
            <a:pPr indent="-228600" lvl="0" marL="457200" marR="0" rtl="0" algn="l">
              <a:spcBef>
                <a:spcPts val="0"/>
              </a:spcBef>
              <a:buChar char="-"/>
            </a:pPr>
            <a:r>
              <a:rPr lang="en"/>
              <a:t>Provide group-specific taxonomy vocabularies that allow every group to have the option of their own taxonomies to tag their content. There’s a module for that! We’ll get to that in a moment…</a:t>
            </a:r>
          </a:p>
          <a:p>
            <a:pPr indent="-228600" lvl="0" marL="457200" marR="0" rtl="0" algn="l">
              <a:spcBef>
                <a:spcPts val="0"/>
              </a:spcBef>
              <a:buChar char="-"/>
            </a:pPr>
            <a:r>
              <a:rPr lang="en"/>
              <a:t>Be able to convert sites as needed</a:t>
            </a:r>
          </a:p>
          <a:p>
            <a:pPr indent="-228600" lvl="1" marL="914400" marR="0" rtl="0" algn="l">
              <a:spcBef>
                <a:spcPts val="0"/>
              </a:spcBef>
              <a:buChar char="-"/>
            </a:pPr>
            <a:r>
              <a:rPr lang="en"/>
              <a:t>Don’t have a set schedule</a:t>
            </a:r>
          </a:p>
          <a:p>
            <a:pPr indent="-228600" lvl="1" marL="914400" marR="0" rtl="0" algn="l">
              <a:spcBef>
                <a:spcPts val="0"/>
              </a:spcBef>
              <a:buChar char="-"/>
            </a:pPr>
            <a:r>
              <a:rPr lang="en"/>
              <a:t>No one standard “from” platform</a:t>
            </a:r>
          </a:p>
          <a:p>
            <a:pPr indent="-228600" lvl="1" marL="914400" marR="0" rtl="0" algn="l">
              <a:spcBef>
                <a:spcPts val="0"/>
              </a:spcBef>
              <a:buChar char="-"/>
            </a:pPr>
            <a:r>
              <a:rPr lang="en"/>
              <a:t>Automatically pick up on existing content tagged with the taxonomy term set up ahead of time</a:t>
            </a:r>
          </a:p>
          <a:p>
            <a:pPr indent="-228600" lvl="1" marL="914400" marR="0" rtl="0" algn="l">
              <a:spcBef>
                <a:spcPts val="0"/>
              </a:spcBef>
              <a:buChar char="-"/>
            </a:pPr>
            <a:r>
              <a:rPr lang="en"/>
              <a:t>Content which is tagged with a center (Attribution section) should link off to current site until they do convert (include something about how)</a:t>
            </a:r>
          </a:p>
          <a:p>
            <a:pPr indent="-228600" lvl="1" marL="914400" marR="0" rtl="0" algn="l">
              <a:spcBef>
                <a:spcPts val="0"/>
              </a:spcBef>
              <a:buChar char="-"/>
            </a:pPr>
            <a:r>
              <a:rPr lang="en"/>
              <a:t>BONUS: All conversion of content is manual and is the problem of the individual centers. One-time chance to cut away out the junk and cruft and fluff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0" y="2585125"/>
            <a:ext cx="8520599" cy="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5200" u="none" cap="none" strike="noStrike">
                <a:solidFill>
                  <a:srgbClr val="D03A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575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  <a:defRPr b="0" i="0" sz="120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1430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8890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8890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8890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8890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8890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4" name="Shape 64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2017 Mobomo Inc. All rights reserved. Confidential. </a:t>
            </a:r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3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ontserrat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2017 Mobomo Inc. All rights reserved. Confidential. </a:t>
            </a:r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3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ontserrat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  <a:defRPr b="0" i="0" sz="4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4468487" y="4663225"/>
            <a:ext cx="380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8" name="Shape 78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2017 Mobomo Inc. All rights reserved. Confidential. </a:t>
            </a: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3"/>
            <a:ext cx="67485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143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889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8890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8890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8890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8890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4" name="Shape 84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2017 Mobomo Inc. All rights reserved. Confidential. 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3"/>
            <a:ext cx="67485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889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762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7620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7620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7620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7620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889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762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7620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7620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7620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7620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1" name="Shape 91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2017 Mobomo Inc. All rights reserved. Confidential. 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3"/>
            <a:ext cx="67485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ctrTitle"/>
          </p:nvPr>
        </p:nvSpPr>
        <p:spPr>
          <a:xfrm>
            <a:off x="311700" y="2585125"/>
            <a:ext cx="8520599" cy="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5200" u="none" cap="none" strike="noStrike">
                <a:solidFill>
                  <a:srgbClr val="D03A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" type="subTitle"/>
          </p:nvPr>
        </p:nvSpPr>
        <p:spPr>
          <a:xfrm>
            <a:off x="311700" y="3575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0"/>
            <a:ext cx="9144000" cy="4548300"/>
          </a:xfrm>
          <a:prstGeom prst="rect">
            <a:avLst/>
          </a:prstGeom>
          <a:solidFill>
            <a:srgbClr val="D03A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/>
          <p:nvPr>
            <p:ph type="title"/>
          </p:nvPr>
        </p:nvSpPr>
        <p:spPr>
          <a:xfrm>
            <a:off x="311700" y="184140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Font typeface="Montserrat"/>
              <a:buNone/>
              <a:defRPr b="0" i="0" sz="3600" u="none" cap="none" strike="noStrike">
                <a:solidFill>
                  <a:srgbClr val="F6F5F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4468487" y="4663225"/>
            <a:ext cx="380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1320450" y="2634125"/>
            <a:ext cx="65031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B2AF"/>
              </a:buClr>
              <a:buFont typeface="Montserrat"/>
              <a:buNone/>
              <a:defRPr b="0" i="0" sz="1800" u="none" cap="none" strike="noStrike">
                <a:solidFill>
                  <a:srgbClr val="B5B2A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1" name="Shape 101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2017 Mobomo Inc. All rights reserved. Confidential. 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3"/>
            <a:ext cx="67485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6" name="Shape 106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2017 Mobomo Inc. All rights reserved. Confidential. 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  <a:defRPr b="0" i="0" sz="24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143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889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8890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8890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8890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8890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2" name="Shape 112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2017 Mobomo Inc. All rights reserved. Confidential. </a:t>
            </a: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  <a:defRPr b="0" i="0" sz="42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D03A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1143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889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8890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8890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8890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8890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0" name="Shape 120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2017 Mobomo Inc. All rights reserved. Confidential. 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4548300"/>
          </a:xfrm>
          <a:prstGeom prst="rect">
            <a:avLst/>
          </a:prstGeom>
          <a:solidFill>
            <a:srgbClr val="D03A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/>
          <p:nvPr>
            <p:ph type="title"/>
          </p:nvPr>
        </p:nvSpPr>
        <p:spPr>
          <a:xfrm>
            <a:off x="311700" y="184140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Font typeface="Montserrat"/>
              <a:buNone/>
              <a:defRPr b="0" i="0" sz="3600" u="none" cap="none" strike="noStrike">
                <a:solidFill>
                  <a:srgbClr val="F6F5F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1320450" y="2634125"/>
            <a:ext cx="65031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B2AF"/>
              </a:buClr>
              <a:buFont typeface="Montserrat"/>
              <a:buNone/>
              <a:defRPr b="0" i="0" sz="1800" u="none" cap="none" strike="noStrike">
                <a:solidFill>
                  <a:srgbClr val="B5B2A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" name="Shape 16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2017 Mobomo Inc. All rights reserved. Confidential. </a:t>
            </a:r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3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ontserrat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889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8890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8890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8890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8890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5" name="Shape 125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2017 Mobomo Inc. All rights reserved. Confidential. 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  <a:defRPr b="0" i="0" sz="120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1430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8890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8890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8890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8890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8890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1" name="Shape 131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2017 Mobomo Inc. All rights reserved. Confidential. 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5" name="Shape 135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2017 Mobomo Inc. All rights reserved. Confidential. </a:t>
            </a: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ctrTitle"/>
          </p:nvPr>
        </p:nvSpPr>
        <p:spPr>
          <a:xfrm>
            <a:off x="311700" y="2585125"/>
            <a:ext cx="8520599" cy="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5200" u="none" cap="none" strike="noStrike">
                <a:solidFill>
                  <a:srgbClr val="D03A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" type="subTitle"/>
          </p:nvPr>
        </p:nvSpPr>
        <p:spPr>
          <a:xfrm>
            <a:off x="311700" y="3575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0" y="0"/>
            <a:ext cx="9144000" cy="4548300"/>
          </a:xfrm>
          <a:prstGeom prst="rect">
            <a:avLst/>
          </a:prstGeom>
          <a:solidFill>
            <a:srgbClr val="D03A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 txBox="1"/>
          <p:nvPr>
            <p:ph type="title"/>
          </p:nvPr>
        </p:nvSpPr>
        <p:spPr>
          <a:xfrm>
            <a:off x="311700" y="184140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Font typeface="Montserrat"/>
              <a:buNone/>
              <a:defRPr b="0" i="0" sz="3600" u="none" cap="none" strike="noStrike">
                <a:solidFill>
                  <a:srgbClr val="F6F5F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4468487" y="4663225"/>
            <a:ext cx="380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8" name="Shape 148"/>
          <p:cNvSpPr txBox="1"/>
          <p:nvPr>
            <p:ph idx="1" type="subTitle"/>
          </p:nvPr>
        </p:nvSpPr>
        <p:spPr>
          <a:xfrm>
            <a:off x="1320450" y="2634125"/>
            <a:ext cx="65031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B2AF"/>
              </a:buClr>
              <a:buFont typeface="Montserrat"/>
              <a:buNone/>
              <a:defRPr b="0" i="0" sz="1800" u="none" cap="none" strike="noStrike">
                <a:solidFill>
                  <a:srgbClr val="B5B2A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9" name="Shape 149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143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889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8890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8890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8890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8890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5" name="Shape 155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889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762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7620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7620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7620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7620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889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762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7620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7620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7620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7620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2" name="Shape 162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7" name="Shape 167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  <a:defRPr b="0" i="0" sz="24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143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889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8890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8890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8890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8890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3" name="Shape 173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  <a:defRPr b="0" i="0" sz="4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4468487" y="4663225"/>
            <a:ext cx="380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8" name="Shape 178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137775" y="941525"/>
            <a:ext cx="9006300" cy="3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143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3281D"/>
              </a:buClr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889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3281D"/>
              </a:buClr>
              <a:buSzPct val="52777"/>
              <a:buFont typeface="Arial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3281D"/>
              </a:buClr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8890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8890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Courier New"/>
              <a:buChar char="o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8890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8890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Courier New"/>
              <a:buChar char="o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2" name="Shape 22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2017 Mobomo Inc. All rights reserved. Confidential. </a:t>
            </a:r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3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ontserrat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  <a:defRPr b="0" i="0" sz="42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D03A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1143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889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8890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8890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8890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8890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6" name="Shape 186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889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8890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8890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8890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8890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1" name="Shape 191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  <a:defRPr b="0" i="0" sz="120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1430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8890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8890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8890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8890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8890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7" name="Shape 197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01" name="Shape 201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Shape 21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rIns="91650" tIns="91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rIns="91650" tIns="91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rIns="91650" tIns="91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rIns="91650" tIns="91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5" name="Shape 22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rIns="91650" tIns="91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rIns="91650" tIns="91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889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762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7620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7620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7620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7620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889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762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7620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7620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7620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7620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Shape 29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2017 Mobomo Inc. All rights reserved. Confidential. </a:t>
            </a:r>
          </a:p>
        </p:txBody>
      </p:sp>
      <p:pic>
        <p:nvPicPr>
          <p:cNvPr id="30" name="Shape 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3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ontserrat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2" name="Shape 23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rIns="91650" tIns="91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650" lIns="91650" rIns="91650" tIns="91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Shape 237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rIns="91650" tIns="91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1" name="Shape 24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rIns="91650" tIns="91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5" name="Shape 24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rIns="91650" tIns="91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rIns="91650" tIns="91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ver Dark">
    <p:bg>
      <p:bgPr>
        <a:solidFill>
          <a:srgbClr val="140F00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94683" y="1682711"/>
            <a:ext cx="4354500" cy="11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x="2115" y="5084444"/>
            <a:ext cx="9144000" cy="68700"/>
          </a:xfrm>
          <a:prstGeom prst="rect">
            <a:avLst/>
          </a:prstGeom>
          <a:solidFill>
            <a:srgbClr val="D03A00"/>
          </a:solidFill>
          <a:ln>
            <a:noFill/>
          </a:ln>
        </p:spPr>
        <p:txBody>
          <a:bodyPr anchorCtr="0" anchor="ctr" bIns="24550" lIns="24550" rIns="24550" tIns="24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Helvetica Neue"/>
              <a:buNone/>
            </a:pPr>
            <a:r>
              <a:t/>
            </a:r>
            <a:endParaRPr b="0" i="0" sz="2000" u="none" cap="none" strike="noStrike">
              <a:solidFill>
                <a:srgbClr val="D03A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Shape 251"/>
          <p:cNvSpPr txBox="1"/>
          <p:nvPr>
            <p:ph idx="12" type="sldNum"/>
          </p:nvPr>
        </p:nvSpPr>
        <p:spPr>
          <a:xfrm>
            <a:off x="4479528" y="4897755"/>
            <a:ext cx="184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550" lIns="24550" rIns="24550" tIns="24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hank You Dark">
    <p:bg>
      <p:bgPr>
        <a:solidFill>
          <a:srgbClr val="140F00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01033" y="1682711"/>
            <a:ext cx="4354500" cy="11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/>
          <p:nvPr/>
        </p:nvSpPr>
        <p:spPr>
          <a:xfrm>
            <a:off x="2115" y="5084444"/>
            <a:ext cx="9144000" cy="68700"/>
          </a:xfrm>
          <a:prstGeom prst="rect">
            <a:avLst/>
          </a:prstGeom>
          <a:solidFill>
            <a:srgbClr val="D03A00"/>
          </a:solidFill>
          <a:ln>
            <a:noFill/>
          </a:ln>
        </p:spPr>
        <p:txBody>
          <a:bodyPr anchorCtr="0" anchor="ctr" bIns="24550" lIns="24550" rIns="24550" tIns="24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Helvetica Neue"/>
              <a:buNone/>
            </a:pPr>
            <a:r>
              <a:t/>
            </a:r>
            <a:endParaRPr b="0" i="0" sz="2000" u="none" cap="none" strike="noStrike">
              <a:solidFill>
                <a:srgbClr val="D03A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280458" y="3741748"/>
            <a:ext cx="8583299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F6F5F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r>
              <a:rPr b="0" i="0" lang="en" sz="2000" u="none" cap="none" strike="noStrike">
                <a:solidFill>
                  <a:srgbClr val="D03A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Gracias   </a:t>
            </a:r>
            <a:r>
              <a:rPr b="0" i="0" lang="en" sz="2000" u="none" cap="none" strike="noStrike">
                <a:solidFill>
                  <a:srgbClr val="FFCD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Merci</a:t>
            </a:r>
            <a:r>
              <a:rPr b="0" i="0" lang="en" sz="2000" u="none" cap="none" strike="noStrike">
                <a:solidFill>
                  <a:srgbClr val="D03A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b="0" i="0" lang="en" sz="2000" u="none" cap="none" strike="noStrike">
                <a:solidFill>
                  <a:srgbClr val="3A75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Danke </a:t>
            </a:r>
            <a:r>
              <a:rPr b="0" i="0" lang="en" sz="2000" u="none" cap="none" strike="noStrike">
                <a:solidFill>
                  <a:srgbClr val="D03A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b="0" i="0" lang="en" sz="2000" u="none" cap="none" strike="noStrike">
                <a:solidFill>
                  <a:srgbClr val="A0A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谢谢</a:t>
            </a:r>
            <a:r>
              <a:rPr b="0" i="0" lang="en" sz="2000" u="none" cap="none" strike="noStrike">
                <a:solidFill>
                  <a:srgbClr val="D03A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b="0" i="0" lang="en" sz="2000" u="none" cap="none" strike="noStrike">
                <a:solidFill>
                  <a:srgbClr val="AC65A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ありがとう</a:t>
            </a:r>
          </a:p>
        </p:txBody>
      </p:sp>
      <p:sp>
        <p:nvSpPr>
          <p:cNvPr id="256" name="Shape 256"/>
          <p:cNvSpPr txBox="1"/>
          <p:nvPr>
            <p:ph idx="12" type="sldNum"/>
          </p:nvPr>
        </p:nvSpPr>
        <p:spPr>
          <a:xfrm>
            <a:off x="4479528" y="4897755"/>
            <a:ext cx="184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550" lIns="24550" rIns="24550" tIns="24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2017 Mobomo Inc. All rights reserved. Confidential. </a:t>
            </a:r>
          </a:p>
        </p:txBody>
      </p:sp>
      <p:pic>
        <p:nvPicPr>
          <p:cNvPr id="35" name="Shape 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3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ontserrat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  <a:defRPr b="0" i="0" sz="24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143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889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8890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8890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8890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8890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0" name="Shape 40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2017 Mobomo Inc. All rights reserved. Confidential. </a:t>
            </a:r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3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ontserrat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  <a:defRPr b="0" i="0" sz="4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2017 Mobomo Inc. All rights reserved. Confidential. </a:t>
            </a:r>
          </a:p>
        </p:txBody>
      </p:sp>
      <p:pic>
        <p:nvPicPr>
          <p:cNvPr id="46" name="Shape 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3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ontserrat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  <a:defRPr b="0" i="0" sz="42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D03A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1143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889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8890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8890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8890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8890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Shape 53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2017 Mobomo Inc. All rights reserved. Confidential. </a:t>
            </a:r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3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ontserrat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889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8890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8890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8890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8890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Shape 58"/>
          <p:cNvSpPr txBox="1"/>
          <p:nvPr/>
        </p:nvSpPr>
        <p:spPr>
          <a:xfrm>
            <a:off x="167800" y="4717225"/>
            <a:ext cx="3135299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2017 Mobomo Inc. All rights reserved. Confidential. </a:t>
            </a:r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3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ontserrat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6F5F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143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889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8890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8890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8890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8890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ontserrat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6F5F4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143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889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8890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8890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8890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8890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ontserrat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6F5F4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143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889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8890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8890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8890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8890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SzPct val="1000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03A00"/>
              </a:buClr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ontserrat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rIns="91650" tIns="91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document/d/10hFj86DNfVJm2SNruy-uMvS-trlbi23--nkrvGjJFNs/edit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localhost:8080/admin/cost-center/import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amazeelabs.com/sites/default/files/amazee-periodic-table-1920x1080.jpg" TargetMode="External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ctrTitle"/>
          </p:nvPr>
        </p:nvSpPr>
        <p:spPr>
          <a:xfrm>
            <a:off x="311700" y="2130025"/>
            <a:ext cx="85206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ct val="25000"/>
              <a:buFont typeface="Montserrat"/>
              <a:buNone/>
            </a:pPr>
            <a:r>
              <a:rPr b="0" i="0" lang="en" sz="5200" u="none" cap="none" strike="noStrike">
                <a:solidFill>
                  <a:srgbClr val="D03A00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"/>
              <a:t>axonomy Terms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ct val="25000"/>
              <a:buFont typeface="Montserrat"/>
              <a:buNone/>
            </a:pPr>
            <a:r>
              <a:rPr lang="en"/>
              <a:t>as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ct val="25000"/>
              <a:buFont typeface="Montserrat"/>
              <a:buNone/>
            </a:pPr>
            <a:r>
              <a:rPr lang="en"/>
              <a:t>Organic Groups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812125" y="411475"/>
            <a:ext cx="6237299" cy="72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7448" y="-176600"/>
            <a:ext cx="4829100" cy="28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x="242325" y="4367725"/>
            <a:ext cx="24042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B2AF"/>
              </a:buClr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 txBox="1"/>
          <p:nvPr/>
        </p:nvSpPr>
        <p:spPr>
          <a:xfrm>
            <a:off x="7049425" y="4367730"/>
            <a:ext cx="1845599" cy="55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B2AF"/>
              </a:buClr>
              <a:buFont typeface="Montserrat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idx="1" type="body"/>
          </p:nvPr>
        </p:nvSpPr>
        <p:spPr>
          <a:xfrm>
            <a:off x="311700" y="941525"/>
            <a:ext cx="8832300" cy="39582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Each vocabulary must have a taxonomy_term ref field on all relevant content types in order to tag and include on the term’s page.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Content must be able to be tagged with center-specific terms (science topic landing page type).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Panelizer to customize layout components on the term landing page.</a:t>
            </a:r>
          </a:p>
          <a:p>
            <a:pPr indent="0"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9" name="Shape 32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ct val="25000"/>
              <a:buFont typeface="Montserrat"/>
              <a:buNone/>
            </a:pPr>
            <a:r>
              <a:rPr lang="en"/>
              <a:t>Initial setup concept (cont.)</a:t>
            </a:r>
          </a:p>
        </p:txBody>
      </p:sp>
      <p:sp>
        <p:nvSpPr>
          <p:cNvPr id="330" name="Shape 330"/>
          <p:cNvSpPr txBox="1"/>
          <p:nvPr>
            <p:ph idx="12" type="sldNum"/>
          </p:nvPr>
        </p:nvSpPr>
        <p:spPr>
          <a:xfrm>
            <a:off x="4297657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idx="1" type="body"/>
          </p:nvPr>
        </p:nvSpPr>
        <p:spPr>
          <a:xfrm>
            <a:off x="311700" y="941525"/>
            <a:ext cx="8832300" cy="39582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Group-specific taxonomies...</a:t>
            </a:r>
          </a:p>
          <a:p>
            <a:pPr indent="0" lvl="0" rtl="0">
              <a:spcBef>
                <a:spcPts val="1600"/>
              </a:spcBef>
              <a:spcAft>
                <a:spcPts val="400"/>
              </a:spcAft>
              <a:buNone/>
            </a:pPr>
            <a:r>
              <a:rPr lang="en">
                <a:solidFill>
                  <a:schemeClr val="dk1"/>
                </a:solidFill>
              </a:rPr>
              <a:t>Contrib to the rescue with OG Vocab!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Create group-specific taxonomy vocabularies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OG permissions for who can manage terms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Complex widget which can determine group membership for user and provide all vocabularies the user has access to in one field (og_vocab)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Yay!?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Montserrat"/>
            </a:pPr>
            <a:r>
              <a:rPr lang="en">
                <a:solidFill>
                  <a:schemeClr val="dk1"/>
                </a:solidFill>
              </a:rPr>
              <a:t>Doesn’t actually work on Taxonomy Terms, only nodes as host entity.</a:t>
            </a:r>
          </a:p>
        </p:txBody>
      </p:sp>
      <p:sp>
        <p:nvSpPr>
          <p:cNvPr id="336" name="Shape 33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ct val="25000"/>
              <a:buFont typeface="Montserrat"/>
              <a:buNone/>
            </a:pPr>
            <a:r>
              <a:rPr lang="en"/>
              <a:t>The Deal-breaker</a:t>
            </a:r>
          </a:p>
        </p:txBody>
      </p:sp>
      <p:sp>
        <p:nvSpPr>
          <p:cNvPr id="337" name="Shape 337"/>
          <p:cNvSpPr txBox="1"/>
          <p:nvPr>
            <p:ph idx="12" type="sldNum"/>
          </p:nvPr>
        </p:nvSpPr>
        <p:spPr>
          <a:xfrm>
            <a:off x="4297657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ct val="25000"/>
              <a:buFont typeface="Montserrat"/>
              <a:buNone/>
            </a:pPr>
            <a:r>
              <a:rPr lang="en"/>
              <a:t>Time to regroup… (pun intended)</a:t>
            </a:r>
          </a:p>
        </p:txBody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311700" y="941525"/>
            <a:ext cx="8296800" cy="36333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D3281D"/>
              </a:buClr>
            </a:pPr>
            <a:r>
              <a:rPr lang="en">
                <a:solidFill>
                  <a:schemeClr val="dk1"/>
                </a:solidFill>
              </a:rPr>
              <a:t>OG-enabled content/node type for each group type</a:t>
            </a:r>
          </a:p>
          <a:p>
            <a:pPr indent="-228600" lvl="0" marL="457200" rtl="0">
              <a:spcBef>
                <a:spcPts val="0"/>
              </a:spcBef>
              <a:buClr>
                <a:srgbClr val="D3281D"/>
              </a:buClr>
            </a:pPr>
            <a:r>
              <a:rPr lang="en">
                <a:solidFill>
                  <a:schemeClr val="dk1"/>
                </a:solidFill>
              </a:rPr>
              <a:t>Matching vocabulary with terms for each unit of that type</a:t>
            </a:r>
          </a:p>
          <a:p>
            <a:pPr indent="-228600" lvl="0" marL="457200" rtl="0">
              <a:spcBef>
                <a:spcPts val="0"/>
              </a:spcBef>
              <a:buClr>
                <a:srgbClr val="D3281D"/>
              </a:buClr>
            </a:pPr>
            <a:r>
              <a:rPr lang="en">
                <a:solidFill>
                  <a:schemeClr val="dk1"/>
                </a:solidFill>
              </a:rPr>
              <a:t>Modify Feeds approach to also create nodes and the relationship to a term (create terms, export, create nodes with ref to term)</a:t>
            </a:r>
          </a:p>
          <a:p>
            <a:pPr indent="-228600" lvl="0" marL="457200" rtl="0">
              <a:spcBef>
                <a:spcPts val="0"/>
              </a:spcBef>
              <a:buClr>
                <a:srgbClr val="D3281D"/>
              </a:buClr>
            </a:pPr>
            <a:r>
              <a:rPr lang="en">
                <a:solidFill>
                  <a:schemeClr val="dk1"/>
                </a:solidFill>
              </a:rPr>
              <a:t>Each node is simple: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Montserrat"/>
            </a:pPr>
            <a:r>
              <a:rPr lang="en">
                <a:solidFill>
                  <a:schemeClr val="dk1"/>
                </a:solidFill>
              </a:rPr>
              <a:t>Title, Intro text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Montserrat"/>
            </a:pPr>
            <a:r>
              <a:rPr lang="en">
                <a:solidFill>
                  <a:schemeClr val="dk1"/>
                </a:solidFill>
              </a:rPr>
              <a:t>Custom blocks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Montserrat"/>
            </a:pPr>
            <a:r>
              <a:rPr lang="en">
                <a:solidFill>
                  <a:schemeClr val="dk1"/>
                </a:solidFill>
              </a:rPr>
              <a:t>Carousel</a:t>
            </a:r>
          </a:p>
          <a:p>
            <a:pPr indent="-317500" lvl="1" marL="914400" rtl="0">
              <a:spcBef>
                <a:spcPts val="0"/>
              </a:spcBef>
              <a:buSzPct val="77777"/>
              <a:buFont typeface="Montserrat"/>
            </a:pPr>
            <a:r>
              <a:rPr lang="en">
                <a:solidFill>
                  <a:schemeClr val="dk1"/>
                </a:solidFill>
              </a:rPr>
              <a:t>Primary taxonomy term (type = same as node type) - the node is now related to a single term, nothing else, so views can leverage “Has Taxonomy Term” filter</a:t>
            </a:r>
          </a:p>
          <a:p>
            <a:pPr indent="-228600" lvl="0" marL="457200" rtl="0">
              <a:spcBef>
                <a:spcPts val="0"/>
              </a:spcBef>
              <a:buClr>
                <a:srgbClr val="D3281D"/>
              </a:buClr>
            </a:pPr>
            <a:r>
              <a:rPr lang="en">
                <a:solidFill>
                  <a:schemeClr val="dk1"/>
                </a:solidFill>
              </a:rPr>
              <a:t>OG Menu is auto-created on group node create (default links sub-module)</a:t>
            </a:r>
          </a:p>
        </p:txBody>
      </p:sp>
      <p:sp>
        <p:nvSpPr>
          <p:cNvPr id="344" name="Shape 344"/>
          <p:cNvSpPr txBox="1"/>
          <p:nvPr>
            <p:ph idx="12" type="sldNum"/>
          </p:nvPr>
        </p:nvSpPr>
        <p:spPr>
          <a:xfrm>
            <a:off x="4297657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ct val="25000"/>
              <a:buFont typeface="Montserrat"/>
              <a:buNone/>
            </a:pPr>
            <a:r>
              <a:rPr lang="en"/>
              <a:t>Time to regroup… (cont.)</a:t>
            </a:r>
          </a:p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311700" y="941525"/>
            <a:ext cx="8346600" cy="39582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Each group node = “microsite home page”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Create all landing pages needed for the group - 11 types (Science, News, Publications, Maps, Software, etc.)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Montserrat"/>
            </a:pPr>
            <a:r>
              <a:rPr lang="en">
                <a:solidFill>
                  <a:schemeClr val="dk1"/>
                </a:solidFill>
              </a:rPr>
              <a:t>Content on a landing page shares 2 characteristics: 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>
                <a:solidFill>
                  <a:schemeClr val="dk1"/>
                </a:solidFill>
              </a:rPr>
              <a:t>Same Primary Term as the cost center’s home page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>
                <a:solidFill>
                  <a:schemeClr val="dk1"/>
                </a:solidFill>
              </a:rPr>
              <a:t>Filtered by content type (“Maps” landing page, “Software” landing page, etc.)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Montserrat"/>
            </a:pPr>
            <a:r>
              <a:rPr lang="en">
                <a:solidFill>
                  <a:schemeClr val="dk1"/>
                </a:solidFill>
              </a:rPr>
              <a:t>Created “Build” tab to automate this a little bit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Default Panelizer content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Create OG Vocabularies with fields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Import terms from spreadsheet using Feeds</a:t>
            </a:r>
          </a:p>
        </p:txBody>
      </p:sp>
      <p:sp>
        <p:nvSpPr>
          <p:cNvPr id="351" name="Shape 351"/>
          <p:cNvSpPr txBox="1"/>
          <p:nvPr>
            <p:ph idx="12" type="sldNum"/>
          </p:nvPr>
        </p:nvSpPr>
        <p:spPr>
          <a:xfrm>
            <a:off x="4297657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idx="1" type="body"/>
          </p:nvPr>
        </p:nvSpPr>
        <p:spPr>
          <a:xfrm>
            <a:off x="311700" y="941525"/>
            <a:ext cx="8346600" cy="39582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Improving the group creation process</a:t>
            </a:r>
          </a:p>
          <a:p>
            <a:pPr indent="-228600" lvl="0" marL="457200" rtl="0">
              <a:spcBef>
                <a:spcPts val="0"/>
              </a:spcBef>
              <a:buClr>
                <a:srgbClr val="D3281D"/>
              </a:buClr>
            </a:pPr>
            <a:r>
              <a:rPr lang="en">
                <a:solidFill>
                  <a:schemeClr val="dk1"/>
                </a:solidFill>
              </a:rPr>
              <a:t>Imported initial data</a:t>
            </a:r>
          </a:p>
          <a:p>
            <a:pPr indent="-228600" lvl="0" marL="457200" rtl="0">
              <a:spcBef>
                <a:spcPts val="0"/>
              </a:spcBef>
              <a:buClr>
                <a:srgbClr val="D3281D"/>
              </a:buClr>
            </a:pPr>
            <a:r>
              <a:rPr lang="en">
                <a:solidFill>
                  <a:schemeClr val="dk1"/>
                </a:solidFill>
              </a:rPr>
              <a:t>Each new center required manual process</a:t>
            </a:r>
          </a:p>
          <a:p>
            <a:pPr indent="-342900" lvl="1" marL="914400" rtl="0">
              <a:spcBef>
                <a:spcPts val="0"/>
              </a:spcBef>
              <a:buClr>
                <a:srgbClr val="D3281D"/>
              </a:buClr>
              <a:buSzPct val="100000"/>
              <a:buFont typeface="Montserrat"/>
            </a:pPr>
            <a:r>
              <a:rPr lang="en">
                <a:solidFill>
                  <a:schemeClr val="dk1"/>
                </a:solidFill>
              </a:rPr>
              <a:t>Create menu links, associate group nodes with taxonomy, customize panels and views (</a:t>
            </a:r>
            <a:r>
              <a:rPr lang="en" u="sng">
                <a:solidFill>
                  <a:srgbClr val="1155CC"/>
                </a:solidFill>
                <a:hlinkClick r:id="rId3"/>
              </a:rPr>
              <a:t>20 page document</a:t>
            </a:r>
            <a:r>
              <a:rPr lang="en">
                <a:solidFill>
                  <a:schemeClr val="dk1"/>
                </a:solidFill>
              </a:rPr>
              <a:t> of step-by-step approach).</a:t>
            </a:r>
          </a:p>
          <a:p>
            <a:pPr indent="-342900" lvl="1" marL="914400" rtl="0">
              <a:spcBef>
                <a:spcPts val="0"/>
              </a:spcBef>
              <a:buClr>
                <a:srgbClr val="D3281D"/>
              </a:buClr>
              <a:buSzPct val="100000"/>
              <a:buFont typeface="Montserrat"/>
            </a:pPr>
            <a:r>
              <a:rPr lang="en">
                <a:solidFill>
                  <a:schemeClr val="dk1"/>
                </a:solidFill>
              </a:rPr>
              <a:t>Took an hour or more of developer time per microsite.</a:t>
            </a:r>
          </a:p>
        </p:txBody>
      </p:sp>
      <p:sp>
        <p:nvSpPr>
          <p:cNvPr id="357" name="Shape 35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Help! So much work per micro-site!</a:t>
            </a:r>
          </a:p>
        </p:txBody>
      </p:sp>
      <p:sp>
        <p:nvSpPr>
          <p:cNvPr id="358" name="Shape 358"/>
          <p:cNvSpPr txBox="1"/>
          <p:nvPr>
            <p:ph idx="12" type="sldNum"/>
          </p:nvPr>
        </p:nvSpPr>
        <p:spPr>
          <a:xfrm>
            <a:off x="4297657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idx="1" type="body"/>
          </p:nvPr>
        </p:nvSpPr>
        <p:spPr>
          <a:xfrm>
            <a:off x="311700" y="1235175"/>
            <a:ext cx="8346600" cy="22323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D3281D"/>
              </a:buClr>
            </a:pPr>
            <a:r>
              <a:rPr lang="en">
                <a:solidFill>
                  <a:schemeClr val="dk1"/>
                </a:solidFill>
              </a:rPr>
              <a:t>Automated tool - simple form with confirmation</a:t>
            </a:r>
          </a:p>
          <a:p>
            <a:pPr indent="-342900" lvl="1" marL="914400" rtl="0">
              <a:spcBef>
                <a:spcPts val="0"/>
              </a:spcBef>
              <a:buClr>
                <a:srgbClr val="D3281D"/>
              </a:buClr>
              <a:buSzPct val="100000"/>
              <a:buFont typeface="Montserrat"/>
            </a:pPr>
            <a:r>
              <a:rPr lang="en">
                <a:solidFill>
                  <a:schemeClr val="dk1"/>
                </a:solidFill>
              </a:rPr>
              <a:t>Fewer than 10 elements</a:t>
            </a:r>
          </a:p>
          <a:p>
            <a:pPr indent="-342900" lvl="1" marL="914400" rtl="0">
              <a:spcBef>
                <a:spcPts val="0"/>
              </a:spcBef>
              <a:buClr>
                <a:srgbClr val="D3281D"/>
              </a:buClr>
              <a:buSzPct val="100000"/>
              <a:buFont typeface="Montserrat"/>
            </a:pPr>
            <a:r>
              <a:rPr lang="en">
                <a:solidFill>
                  <a:schemeClr val="dk1"/>
                </a:solidFill>
              </a:rPr>
              <a:t>5 minute content manager task instead of developer time</a:t>
            </a:r>
          </a:p>
          <a:p>
            <a:pPr indent="-342900" lvl="1" marL="914400" rtl="0">
              <a:spcBef>
                <a:spcPts val="0"/>
              </a:spcBef>
              <a:buClr>
                <a:srgbClr val="D3281D"/>
              </a:buClr>
              <a:buSzPct val="100000"/>
              <a:buFont typeface="Montserrat"/>
            </a:pPr>
            <a:r>
              <a:rPr lang="en">
                <a:solidFill>
                  <a:schemeClr val="dk1"/>
                </a:solidFill>
              </a:rPr>
              <a:t>Node, Menu, Panelizer, Taxonomy, APIs</a:t>
            </a:r>
          </a:p>
          <a:p>
            <a:pPr indent="-228600" lvl="0" marL="457200" rtl="0">
              <a:spcBef>
                <a:spcPts val="0"/>
              </a:spcBef>
              <a:buClr>
                <a:srgbClr val="D3281D"/>
              </a:buClr>
            </a:pPr>
            <a:r>
              <a:rPr lang="en">
                <a:solidFill>
                  <a:schemeClr val="dk1"/>
                </a:solidFill>
              </a:rPr>
              <a:t>Cost centers only for now</a:t>
            </a:r>
          </a:p>
          <a:p>
            <a:pPr indent="-342900" lvl="0" marL="457200" rtl="0">
              <a:spcBef>
                <a:spcPts val="0"/>
              </a:spcBef>
              <a:buClr>
                <a:srgbClr val="D3281D"/>
              </a:buClr>
              <a:buSzPct val="100000"/>
              <a:buFont typeface="Montserrat"/>
            </a:pPr>
            <a:r>
              <a:rPr lang="en">
                <a:solidFill>
                  <a:schemeClr val="dk1"/>
                </a:solidFill>
              </a:rPr>
              <a:t>Consistency of platform and “branding”</a:t>
            </a:r>
          </a:p>
        </p:txBody>
      </p:sp>
      <p:sp>
        <p:nvSpPr>
          <p:cNvPr id="364" name="Shape 364"/>
          <p:cNvSpPr txBox="1"/>
          <p:nvPr>
            <p:ph type="title"/>
          </p:nvPr>
        </p:nvSpPr>
        <p:spPr>
          <a:xfrm>
            <a:off x="311700" y="292625"/>
            <a:ext cx="85206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The automated solution (custom module) for microsites</a:t>
            </a:r>
          </a:p>
        </p:txBody>
      </p:sp>
      <p:sp>
        <p:nvSpPr>
          <p:cNvPr id="365" name="Shape 365"/>
          <p:cNvSpPr txBox="1"/>
          <p:nvPr>
            <p:ph idx="12" type="sldNum"/>
          </p:nvPr>
        </p:nvSpPr>
        <p:spPr>
          <a:xfrm>
            <a:off x="4297657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66" name="Shape 366"/>
          <p:cNvSpPr txBox="1"/>
          <p:nvPr/>
        </p:nvSpPr>
        <p:spPr>
          <a:xfrm>
            <a:off x="3287300" y="3539200"/>
            <a:ext cx="21789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D3281D"/>
                </a:solidFill>
                <a:hlinkClick r:id="rId3"/>
              </a:rPr>
              <a:t>DEMO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type="ctrTitle"/>
          </p:nvPr>
        </p:nvSpPr>
        <p:spPr>
          <a:xfrm>
            <a:off x="311700" y="2254900"/>
            <a:ext cx="8520599" cy="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ct val="25000"/>
              <a:buFont typeface="Montserrat"/>
              <a:buNone/>
            </a:pPr>
            <a:r>
              <a:rPr b="0" i="0" lang="en" sz="5200" u="none" cap="none" strike="noStrike">
                <a:solidFill>
                  <a:srgbClr val="D03A00"/>
                </a:solidFill>
                <a:latin typeface="Montserrat"/>
                <a:ea typeface="Montserrat"/>
                <a:cs typeface="Montserrat"/>
                <a:sym typeface="Montserrat"/>
              </a:rPr>
              <a:t>Thank you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812125" y="411475"/>
            <a:ext cx="6237299" cy="72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3" name="Shape 3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598" y="1686700"/>
            <a:ext cx="1086399" cy="633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og-mobomo-white-370x210.png" id="378" name="Shape 3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5463" y="815575"/>
            <a:ext cx="5313074" cy="301555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Shape 379"/>
          <p:cNvSpPr txBox="1"/>
          <p:nvPr/>
        </p:nvSpPr>
        <p:spPr>
          <a:xfrm>
            <a:off x="120661" y="4324094"/>
            <a:ext cx="4424399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00" lIns="44200" rIns="44200" tIns="44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Shape 380"/>
          <p:cNvSpPr txBox="1"/>
          <p:nvPr/>
        </p:nvSpPr>
        <p:spPr>
          <a:xfrm>
            <a:off x="6614475" y="4324162"/>
            <a:ext cx="2452800" cy="81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4200" lIns="44200" rIns="44200" tIns="44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6-05-18 at 6.21.06 PM.png" id="381" name="Shape 3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7700" y="2938696"/>
            <a:ext cx="6652258" cy="462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71" name="Shape 271"/>
          <p:cNvSpPr txBox="1"/>
          <p:nvPr>
            <p:ph type="title"/>
          </p:nvPr>
        </p:nvSpPr>
        <p:spPr>
          <a:xfrm>
            <a:off x="138810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ct val="25000"/>
              <a:buFont typeface="Montserrat"/>
              <a:buNone/>
            </a:pPr>
            <a:r>
              <a:rPr lang="en"/>
              <a:t>Legal stuff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ct val="25000"/>
              <a:buFont typeface="Montserrat"/>
              <a:buNone/>
            </a:pPr>
            <a:br>
              <a:rPr lang="en"/>
            </a:br>
            <a:r>
              <a:rPr lang="en" sz="1800"/>
              <a:t>"The following content was developed by Mobomo as a subcontractor under contract number G15PD00018 between A&amp;T Systems, Inc. and the U.S. Geological Survey.  Use of this content herein as an example of Mobomo's performance in that capacity does not constitute endorsement of either Mobomo or A&amp;T Systems, Inc. by the U.S. Geological Survey and is intended for illustrative purposes only."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138810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ct val="25000"/>
              <a:buFont typeface="Montserrat"/>
              <a:buNone/>
            </a:pPr>
            <a:r>
              <a:rPr lang="en"/>
              <a:t>The requirements leading to Organic Groups</a:t>
            </a:r>
          </a:p>
        </p:txBody>
      </p:sp>
      <p:sp>
        <p:nvSpPr>
          <p:cNvPr id="277" name="Shape 277"/>
          <p:cNvSpPr txBox="1"/>
          <p:nvPr>
            <p:ph idx="12" type="sldNum"/>
          </p:nvPr>
        </p:nvSpPr>
        <p:spPr>
          <a:xfrm>
            <a:off x="4297657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ct val="25000"/>
              <a:buFont typeface="Montserrat"/>
              <a:buNone/>
            </a:pPr>
            <a:r>
              <a:rPr lang="en"/>
              <a:t>Once upon a time...</a:t>
            </a:r>
          </a:p>
        </p:txBody>
      </p:sp>
      <p:sp>
        <p:nvSpPr>
          <p:cNvPr id="283" name="Shape 283"/>
          <p:cNvSpPr txBox="1"/>
          <p:nvPr>
            <p:ph idx="12" type="sldNum"/>
          </p:nvPr>
        </p:nvSpPr>
        <p:spPr>
          <a:xfrm>
            <a:off x="4297657" y="4663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641" y="865325"/>
            <a:ext cx="3972233" cy="165244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>
            <p:ph idx="1" type="body"/>
          </p:nvPr>
        </p:nvSpPr>
        <p:spPr>
          <a:xfrm>
            <a:off x="311700" y="865325"/>
            <a:ext cx="8437500" cy="3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D3281D"/>
              </a:buClr>
              <a:buSzPct val="100000"/>
              <a:buFont typeface="Montserrat"/>
            </a:pPr>
            <a:r>
              <a:rPr lang="en">
                <a:solidFill>
                  <a:schemeClr val="dk1"/>
                </a:solidFill>
              </a:rPr>
              <a:t>608 (public) sub-domains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D3281D"/>
              </a:buClr>
              <a:buSzPct val="100000"/>
              <a:buFont typeface="Montserrat"/>
            </a:pPr>
            <a:r>
              <a:rPr lang="en">
                <a:solidFill>
                  <a:schemeClr val="dk1"/>
                </a:solidFill>
              </a:rPr>
              <a:t>327 candidates for first round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D3281D"/>
              </a:buClr>
              <a:buSzPct val="100000"/>
              <a:buFont typeface="Montserrat"/>
            </a:pPr>
            <a:r>
              <a:rPr lang="en">
                <a:solidFill>
                  <a:schemeClr val="dk1"/>
                </a:solidFill>
              </a:rPr>
              <a:t>Over 3.1 million individual pages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D3281D"/>
              </a:buClr>
              <a:buSzPct val="100000"/>
              <a:buFont typeface="Montserrat"/>
            </a:pPr>
            <a:r>
              <a:rPr lang="en">
                <a:solidFill>
                  <a:schemeClr val="dk1"/>
                </a:solidFill>
              </a:rPr>
              <a:t>At least 300 (known) web developers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D3281D"/>
              </a:buClr>
              <a:buSzPct val="100000"/>
              <a:buFont typeface="Montserrat"/>
            </a:pPr>
            <a:r>
              <a:rPr lang="en">
                <a:solidFill>
                  <a:schemeClr val="dk1"/>
                </a:solidFill>
              </a:rPr>
              <a:t>Search was a disaster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D3281D"/>
              </a:buClr>
              <a:buSzPct val="100000"/>
              <a:buFont typeface="Montserrat"/>
            </a:pPr>
            <a:r>
              <a:rPr lang="en">
                <a:solidFill>
                  <a:schemeClr val="dk1"/>
                </a:solidFill>
              </a:rPr>
              <a:t>Confusing navigation between sites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D3281D"/>
              </a:buClr>
              <a:buSzPct val="100000"/>
              <a:buFont typeface="Montserrat"/>
            </a:pPr>
            <a:r>
              <a:rPr lang="en">
                <a:solidFill>
                  <a:schemeClr val="dk1"/>
                </a:solidFill>
              </a:rPr>
              <a:t>Inconsistent, poorly designed, labeling inconsistent, etc.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D3281D"/>
              </a:buClr>
              <a:buSzPct val="100000"/>
              <a:buFont typeface="Montserrat"/>
            </a:pPr>
            <a:r>
              <a:rPr lang="en">
                <a:solidFill>
                  <a:schemeClr val="dk1"/>
                </a:solidFill>
              </a:rPr>
              <a:t>High turnover in developers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D3281D"/>
              </a:buClr>
              <a:buSzPct val="100000"/>
              <a:buFont typeface="Montserrat"/>
            </a:pPr>
            <a:r>
              <a:rPr lang="en">
                <a:solidFill>
                  <a:schemeClr val="dk1"/>
                </a:solidFill>
              </a:rPr>
              <a:t>Many technologies</a:t>
            </a:r>
          </a:p>
        </p:txBody>
      </p:sp>
      <p:pic>
        <p:nvPicPr>
          <p:cNvPr descr="File:USGS logo.png - Wikimedia Commons" id="286" name="Shape 2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3049" y="3329348"/>
            <a:ext cx="3044824" cy="112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311700" y="941525"/>
            <a:ext cx="8832300" cy="39582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Font typeface="Montserrat"/>
            </a:pPr>
            <a:r>
              <a:rPr b="1" lang="en">
                <a:solidFill>
                  <a:schemeClr val="dk1"/>
                </a:solidFill>
              </a:rPr>
              <a:t>Cost Centers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(science centers, laboratories, observatories, etc.)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Montserrat"/>
            </a:pPr>
            <a:r>
              <a:rPr b="1" lang="en">
                <a:solidFill>
                  <a:schemeClr val="dk1"/>
                </a:solidFill>
              </a:rPr>
              <a:t>Mission Areas &amp; Programs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(Climate &amp; Land Use Change, Ecosystems, etc., programs fall underneath a Mission Area, but each program still has its own staff)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Montserrat"/>
            </a:pPr>
            <a:r>
              <a:rPr b="1" lang="en">
                <a:solidFill>
                  <a:schemeClr val="dk1"/>
                </a:solidFill>
              </a:rPr>
              <a:t>Regions &amp; States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(offices covering a geographic footprint and the overall efforts in that area)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Montserrat"/>
            </a:pPr>
            <a:r>
              <a:rPr b="1" lang="en">
                <a:solidFill>
                  <a:schemeClr val="dk1"/>
                </a:solidFill>
              </a:rPr>
              <a:t>Science Support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(Administration, Budget, etc. - administrative offices)</a:t>
            </a:r>
          </a:p>
        </p:txBody>
      </p:sp>
      <p:sp>
        <p:nvSpPr>
          <p:cNvPr id="292" name="Shape 29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ct val="25000"/>
              <a:buFont typeface="Montserrat"/>
              <a:buNone/>
            </a:pPr>
            <a:r>
              <a:rPr lang="en"/>
              <a:t>Organizational structure (Micro-Sites? Groups?)</a:t>
            </a:r>
          </a:p>
        </p:txBody>
      </p:sp>
      <p:sp>
        <p:nvSpPr>
          <p:cNvPr id="293" name="Shape 293"/>
          <p:cNvSpPr txBox="1"/>
          <p:nvPr>
            <p:ph idx="12" type="sldNum"/>
          </p:nvPr>
        </p:nvSpPr>
        <p:spPr>
          <a:xfrm>
            <a:off x="4297657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ct val="25000"/>
              <a:buFont typeface="Montserrat"/>
              <a:buNone/>
            </a:pPr>
            <a:r>
              <a:rPr lang="en"/>
              <a:t>Primary client needs</a:t>
            </a:r>
          </a:p>
        </p:txBody>
      </p:sp>
      <p:sp>
        <p:nvSpPr>
          <p:cNvPr id="299" name="Shape 299"/>
          <p:cNvSpPr txBox="1"/>
          <p:nvPr>
            <p:ph idx="12" type="sldNum"/>
          </p:nvPr>
        </p:nvSpPr>
        <p:spPr>
          <a:xfrm>
            <a:off x="4297657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311700" y="847350"/>
            <a:ext cx="8426400" cy="25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D3281D"/>
              </a:buClr>
              <a:buFont typeface="Montserrat"/>
            </a:pPr>
            <a:r>
              <a:rPr lang="en">
                <a:solidFill>
                  <a:schemeClr val="dk1"/>
                </a:solidFill>
              </a:rPr>
              <a:t>Microsite / sub-pages “owned” by the group’s members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	</a:t>
            </a:r>
            <a:r>
              <a:rPr b="1" lang="en">
                <a:solidFill>
                  <a:schemeClr val="dk1"/>
                </a:solidFill>
              </a:rPr>
              <a:t>BUT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D3281D"/>
              </a:buClr>
              <a:buFont typeface="Montserrat"/>
            </a:pPr>
            <a:r>
              <a:rPr lang="en">
                <a:solidFill>
                  <a:schemeClr val="dk1"/>
                </a:solidFill>
              </a:rPr>
              <a:t>Non-members still able to add content to groups’ pages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D3281D"/>
              </a:buClr>
              <a:buFont typeface="Montserrat"/>
            </a:pPr>
            <a:r>
              <a:rPr lang="en">
                <a:solidFill>
                  <a:schemeClr val="dk1"/>
                </a:solidFill>
              </a:rPr>
              <a:t>Option to create group-specific taxonomy vocabularies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D3281D"/>
              </a:buClr>
              <a:buFont typeface="Arial"/>
            </a:pPr>
            <a:r>
              <a:rPr lang="en">
                <a:solidFill>
                  <a:schemeClr val="dk1"/>
                </a:solidFill>
              </a:rPr>
              <a:t>Consistent mobile-first look and feel agency-wide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D3281D"/>
              </a:buClr>
              <a:buFont typeface="Montserrat"/>
            </a:pPr>
            <a:r>
              <a:rPr lang="en">
                <a:solidFill>
                  <a:schemeClr val="dk1"/>
                </a:solidFill>
              </a:rPr>
              <a:t>Convert sites as needed (repeatable)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311700" y="3140975"/>
            <a:ext cx="784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Sounds like a job for Organic Groups instead of separate Drupal installs or crazy complicated permissions!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311700" y="941525"/>
            <a:ext cx="8832300" cy="3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Organic Groups is a contrib module which provides the following features: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D3281D"/>
              </a:buClr>
              <a:buSzPct val="100000"/>
              <a:buFont typeface="Montserrat"/>
            </a:pPr>
            <a:r>
              <a:rPr lang="en">
                <a:solidFill>
                  <a:schemeClr val="dk1"/>
                </a:solidFill>
              </a:rPr>
              <a:t>Any entity can be a “group”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D3281D"/>
              </a:buClr>
              <a:buSzPct val="100000"/>
              <a:buFont typeface="Montserrat"/>
            </a:pPr>
            <a:r>
              <a:rPr lang="en">
                <a:solidFill>
                  <a:schemeClr val="dk1"/>
                </a:solidFill>
              </a:rPr>
              <a:t>Any content type can be “group content”, allowing it to be “owned” by a group and be governed by OG roles/permissions access.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D3281D"/>
              </a:buClr>
              <a:buSzPct val="100000"/>
              <a:buFont typeface="Montserrat"/>
            </a:pPr>
            <a:r>
              <a:rPr lang="en">
                <a:solidFill>
                  <a:schemeClr val="dk1"/>
                </a:solidFill>
              </a:rPr>
              <a:t>Users can “belong” to a group (join/leave, membership)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D3281D"/>
              </a:buClr>
              <a:buSzPct val="100000"/>
              <a:buFont typeface="Montserrat"/>
            </a:pPr>
            <a:r>
              <a:rPr lang="en">
                <a:solidFill>
                  <a:schemeClr val="dk1"/>
                </a:solidFill>
              </a:rPr>
              <a:t>Sensible default views pages and blocks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D3281D"/>
              </a:buClr>
              <a:buSzPct val="100000"/>
              <a:buFont typeface="Montserrat"/>
            </a:pPr>
            <a:r>
              <a:rPr lang="en">
                <a:solidFill>
                  <a:schemeClr val="dk1"/>
                </a:solidFill>
              </a:rPr>
              <a:t>Roles and permissions for the group (default settings per group type, can be overridden)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D3281D"/>
              </a:buClr>
              <a:buSzPct val="100000"/>
              <a:buFont typeface="Montserrat"/>
              <a:buChar char="○"/>
            </a:pPr>
            <a:r>
              <a:rPr lang="en">
                <a:solidFill>
                  <a:schemeClr val="dk1"/>
                </a:solidFill>
              </a:rPr>
              <a:t>Node </a:t>
            </a:r>
            <a:r>
              <a:rPr lang="en" sz="1800">
                <a:solidFill>
                  <a:schemeClr val="dk1"/>
                </a:solidFill>
              </a:rPr>
              <a:t>types which are available as </a:t>
            </a:r>
            <a:r>
              <a:rPr lang="en">
                <a:solidFill>
                  <a:schemeClr val="dk1"/>
                </a:solidFill>
              </a:rPr>
              <a:t>“group content”</a:t>
            </a:r>
            <a:r>
              <a:rPr lang="en" sz="1800">
                <a:solidFill>
                  <a:schemeClr val="dk1"/>
                </a:solidFill>
              </a:rPr>
              <a:t> have</a:t>
            </a:r>
            <a:r>
              <a:rPr lang="en">
                <a:solidFill>
                  <a:schemeClr val="dk1"/>
                </a:solidFill>
              </a:rPr>
              <a:t> a</a:t>
            </a:r>
            <a:r>
              <a:rPr lang="en" sz="1800">
                <a:solidFill>
                  <a:schemeClr val="dk1"/>
                </a:solidFill>
              </a:rPr>
              <a:t> full sub-set of permissions (</a:t>
            </a:r>
            <a:r>
              <a:rPr lang="en">
                <a:solidFill>
                  <a:schemeClr val="dk1"/>
                </a:solidFill>
              </a:rPr>
              <a:t>view/update/edit/delete their own/any node of type)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D3281D"/>
              </a:buClr>
              <a:buSzPct val="100000"/>
              <a:buFont typeface="Montserrat"/>
              <a:buChar char="○"/>
            </a:pPr>
            <a:r>
              <a:rPr lang="en" sz="1800">
                <a:solidFill>
                  <a:schemeClr val="dk1"/>
                </a:solidFill>
              </a:rPr>
              <a:t>Group management permissions</a:t>
            </a:r>
          </a:p>
        </p:txBody>
      </p:sp>
      <p:sp>
        <p:nvSpPr>
          <p:cNvPr id="307" name="Shape 30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ct val="25000"/>
              <a:buFont typeface="Montserrat"/>
              <a:buNone/>
            </a:pPr>
            <a:r>
              <a:rPr lang="en"/>
              <a:t>OG “Microsites”</a:t>
            </a:r>
          </a:p>
        </p:txBody>
      </p:sp>
      <p:sp>
        <p:nvSpPr>
          <p:cNvPr id="308" name="Shape 308"/>
          <p:cNvSpPr txBox="1"/>
          <p:nvPr>
            <p:ph idx="12" type="sldNum"/>
          </p:nvPr>
        </p:nvSpPr>
        <p:spPr>
          <a:xfrm>
            <a:off x="4297657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idx="1" type="body"/>
          </p:nvPr>
        </p:nvSpPr>
        <p:spPr>
          <a:xfrm>
            <a:off x="311700" y="941525"/>
            <a:ext cx="73281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>
                <a:solidFill>
                  <a:schemeClr val="dk1"/>
                </a:solidFill>
              </a:rPr>
              <a:t>TONS of additional modules extending common other contrib functionality to OG world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D3281D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Workbench OG - Workbench module, transitions to/from various publishing states within the group context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D3281D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Scald OG - media handling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D3281D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OG Menu - context-aware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D3281D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OG Vocab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D3281D"/>
              </a:buClr>
              <a:buSzPct val="100000"/>
              <a:buChar char="○"/>
            </a:pPr>
            <a:r>
              <a:rPr lang="en">
                <a:solidFill>
                  <a:schemeClr val="dk1"/>
                </a:solidFill>
              </a:rPr>
              <a:t>Views/panels integration</a:t>
            </a:r>
          </a:p>
        </p:txBody>
      </p:sp>
      <p:sp>
        <p:nvSpPr>
          <p:cNvPr id="314" name="Shape 31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ct val="25000"/>
              <a:buFont typeface="Montserrat"/>
              <a:buNone/>
            </a:pPr>
            <a:r>
              <a:rPr lang="en"/>
              <a:t>OG “Microsites” (cont.)</a:t>
            </a:r>
          </a:p>
        </p:txBody>
      </p:sp>
      <p:sp>
        <p:nvSpPr>
          <p:cNvPr id="315" name="Shape 315"/>
          <p:cNvSpPr txBox="1"/>
          <p:nvPr>
            <p:ph idx="12" type="sldNum"/>
          </p:nvPr>
        </p:nvSpPr>
        <p:spPr>
          <a:xfrm>
            <a:off x="4297657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amazee-periodic-table-1920x1080.jpg" id="316" name="Shape 3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2550" y="2308099"/>
            <a:ext cx="4039329" cy="22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x="311700" y="941525"/>
            <a:ext cx="8832300" cy="39582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>
                <a:solidFill>
                  <a:schemeClr val="dk1"/>
                </a:solidFill>
              </a:rPr>
              <a:t>For each group type, create an OG-enabled vocabulary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>
                <a:solidFill>
                  <a:schemeClr val="dk1"/>
                </a:solidFill>
              </a:rPr>
              <a:t>Each term represents a site</a:t>
            </a:r>
          </a:p>
          <a:p>
            <a:pPr indent="-342900" lvl="1" marL="914400" rtl="0">
              <a:spcBef>
                <a:spcPts val="0"/>
              </a:spcBef>
              <a:buClr>
                <a:srgbClr val="D3281D"/>
              </a:buClr>
              <a:buSzPct val="100000"/>
              <a:buFont typeface="Montserrat"/>
            </a:pPr>
            <a:r>
              <a:rPr lang="en">
                <a:solidFill>
                  <a:schemeClr val="dk1"/>
                </a:solidFill>
              </a:rPr>
              <a:t>Initial creation of vocabularies and terms via Feeds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>
                <a:solidFill>
                  <a:schemeClr val="dk1"/>
                </a:solidFill>
              </a:rPr>
              <a:t>Content tagged by other users show up automatically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>
                <a:solidFill>
                  <a:schemeClr val="dk1"/>
                </a:solidFill>
              </a:rPr>
              <a:t>Site may or may not be converted or ready to convert</a:t>
            </a:r>
          </a:p>
          <a:p>
            <a:pPr indent="-342900" lvl="1" marL="914400" rtl="0">
              <a:spcBef>
                <a:spcPts val="0"/>
              </a:spcBef>
              <a:buClr>
                <a:srgbClr val="D3281D"/>
              </a:buClr>
              <a:buSzPct val="100000"/>
              <a:buFont typeface="Montserrat"/>
            </a:pPr>
            <a:r>
              <a:rPr lang="en">
                <a:solidFill>
                  <a:schemeClr val="dk1"/>
                </a:solidFill>
              </a:rPr>
              <a:t>Hook_url_outbound_alter on these terms’ rendered taxonomy terms</a:t>
            </a:r>
          </a:p>
          <a:p>
            <a:pPr indent="-342900" lvl="1" marL="914400" rtl="0">
              <a:spcBef>
                <a:spcPts val="0"/>
              </a:spcBef>
              <a:buClr>
                <a:srgbClr val="D3281D"/>
              </a:buClr>
              <a:buSzPct val="100000"/>
              <a:buFont typeface="Montserrat"/>
            </a:pPr>
            <a:r>
              <a:rPr lang="en">
                <a:solidFill>
                  <a:schemeClr val="dk1"/>
                </a:solidFill>
              </a:rPr>
              <a:t>Field on each term (field_landing_page_type)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>
                <a:solidFill>
                  <a:schemeClr val="dk1"/>
                </a:solidFill>
              </a:rPr>
              <a:t>If converted, link to term landing page within Drupal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>
                <a:solidFill>
                  <a:schemeClr val="dk1"/>
                </a:solidFill>
              </a:rPr>
              <a:t>If not, link off to external site</a:t>
            </a:r>
          </a:p>
        </p:txBody>
      </p:sp>
      <p:sp>
        <p:nvSpPr>
          <p:cNvPr id="322" name="Shape 32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ct val="25000"/>
              <a:buFont typeface="Montserrat"/>
              <a:buNone/>
            </a:pPr>
            <a:r>
              <a:rPr lang="en"/>
              <a:t>Initial setup concept</a:t>
            </a:r>
          </a:p>
        </p:txBody>
      </p:sp>
      <p:sp>
        <p:nvSpPr>
          <p:cNvPr id="323" name="Shape 323"/>
          <p:cNvSpPr txBox="1"/>
          <p:nvPr>
            <p:ph idx="12" type="sldNum"/>
          </p:nvPr>
        </p:nvSpPr>
        <p:spPr>
          <a:xfrm>
            <a:off x="4297657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