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5143500" cx="9144000"/>
  <p:notesSz cx="6858000" cy="9144000"/>
  <p:embeddedFontLst>
    <p:embeddedFont>
      <p:font typeface="Raleway"/>
      <p:regular r:id="rId79"/>
      <p:bold r:id="rId80"/>
      <p:italic r:id="rId81"/>
      <p:boldItalic r:id="rId82"/>
    </p:embeddedFont>
    <p:embeddedFont>
      <p:font typeface="Lobster"/>
      <p:regular r:id="rId83"/>
    </p:embeddedFont>
    <p:embeddedFont>
      <p:font typeface="Pacifico"/>
      <p:regular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Pacifico-regular.fntdata"/><Relationship Id="rId83" Type="http://schemas.openxmlformats.org/officeDocument/2006/relationships/font" Target="fonts/Lobster-regular.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aleway-bold.fntdata"/><Relationship Id="rId82" Type="http://schemas.openxmlformats.org/officeDocument/2006/relationships/font" Target="fonts/Raleway-boldItalic.fntdata"/><Relationship Id="rId81"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aleway-regular.fntdata"/><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tausa.io/profile/geo/dallas-tx/" TargetMode="External"/><Relationship Id="rId3" Type="http://schemas.openxmlformats.org/officeDocument/2006/relationships/hyperlink" Target="https://www.texastribune.org/2015/11/26/languages-spoken-texas-home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tausa.io/profile/geo/dallas-tx/" TargetMode="External"/><Relationship Id="rId3" Type="http://schemas.openxmlformats.org/officeDocument/2006/relationships/hyperlink" Target="https://www.texastribune.org/2015/11/26/languages-spoken-texas-homes/"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Curb cuts are a great example of this philosophy, because while their use is initially recognized and intended as being for people who use wheelchairs, they are useful for a wide variety of people and situations. The tech equivalent of this is known as  [[click over]]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about Design For All, Europe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in this talk, I will be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https://www.flickr.com/photos/wildrose115/27623264486</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https://www.flickr.com/photos/93963757@N05/8551937456</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Note: people not living in the city means that you have people that are commuting in a variety of ways.</a:t>
            </a:r>
            <a:endParaRPr/>
          </a:p>
          <a:p>
            <a:pPr indent="0" lvl="0" marL="0">
              <a:spcBef>
                <a:spcPts val="0"/>
              </a:spcBef>
              <a:spcAft>
                <a:spcPts val="0"/>
              </a:spcAft>
              <a:buNone/>
            </a:pPr>
            <a:r>
              <a:t/>
            </a:r>
            <a:endParaRPr/>
          </a:p>
          <a:p>
            <a:pPr indent="0" lvl="0" marL="0" rtl="0">
              <a:spcBef>
                <a:spcPts val="0"/>
              </a:spcBef>
              <a:spcAft>
                <a:spcPts val="0"/>
              </a:spcAft>
              <a:buNone/>
            </a:pPr>
            <a:r>
              <a:rPr lang="en" sz="1400" u="sng">
                <a:solidFill>
                  <a:schemeClr val="accent5"/>
                </a:solidFill>
                <a:hlinkClick r:id="rId2"/>
              </a:rPr>
              <a:t>https://datausa.io/profile/geo/dallas-tx/</a:t>
            </a:r>
            <a:br>
              <a:rPr lang="en" sz="1400">
                <a:solidFill>
                  <a:schemeClr val="dk1"/>
                </a:solidFill>
              </a:rPr>
            </a:br>
            <a:r>
              <a:rPr lang="en" sz="1400" u="sng">
                <a:solidFill>
                  <a:schemeClr val="accent5"/>
                </a:solidFill>
                <a:hlinkClick r:id="rId3"/>
              </a:rPr>
              <a:t>https://www.texastribune.org/2015/11/26/languages-spoken-texas-homes/</a:t>
            </a:r>
            <a:endParaRPr sz="1400">
              <a:solidFill>
                <a:schemeClr val="dk1"/>
              </a:solidFill>
            </a:endParaRPr>
          </a:p>
          <a:p>
            <a:pPr indent="0" lvl="0" marL="0" rtl="0">
              <a:spcBef>
                <a:spcPts val="0"/>
              </a:spcBef>
              <a:spcAft>
                <a:spcPts val="0"/>
              </a:spcAft>
              <a:buNone/>
            </a:pPr>
            <a:r>
              <a:rPr lang="en" sz="1400">
                <a:solidFill>
                  <a:schemeClr val="dk1"/>
                </a:solidFill>
              </a:rPr>
              <a:t>https://www.nbcdfw.com/news/local/New-Figures-Verify-Most-Dallas-City-Employees-Live-Elsewhere-480056253.html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Note that this chart does have a possibility of some people not being counted because it is binary focused in gender identification.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https://salaries.texastribune.org/dallas/departments/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means taking barriers into account</a:t>
            </a:r>
            <a:endParaRPr/>
          </a:p>
          <a:p>
            <a:pPr indent="0" lvl="0" marL="0">
              <a:spcBef>
                <a:spcPts val="0"/>
              </a:spcBef>
              <a:spcAft>
                <a:spcPts val="0"/>
              </a:spcAft>
              <a:buNone/>
            </a:pPr>
            <a:r>
              <a:t/>
            </a:r>
            <a:endParaRPr/>
          </a:p>
          <a:p>
            <a:pPr indent="0" lvl="0" marL="0" rtl="0">
              <a:spcBef>
                <a:spcPts val="0"/>
              </a:spcBef>
              <a:spcAft>
                <a:spcPts val="0"/>
              </a:spcAft>
              <a:buNone/>
            </a:pPr>
            <a:r>
              <a:rPr lang="en"/>
              <a:t>How to resolve the situations that you have identified or been informed disproportionately affect the audiences you are trying to serve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Because I feel everyone has something to learn from mistakes they’ve made and sharing them with others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an example of our older login form when we first came out with myERF. It actually extended beyond the fold on some screens due to other elements on the page.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Make a note that people not living in the city means that you have people that are commuting in a variety of ways</a:t>
            </a:r>
            <a:endParaRPr/>
          </a:p>
          <a:p>
            <a:pPr indent="0" lvl="0" marL="0" rtl="0">
              <a:spcBef>
                <a:spcPts val="0"/>
              </a:spcBef>
              <a:spcAft>
                <a:spcPts val="0"/>
              </a:spcAft>
              <a:buNone/>
            </a:pPr>
            <a:r>
              <a:t/>
            </a:r>
            <a:endParaRPr/>
          </a:p>
          <a:p>
            <a:pPr indent="0" lvl="0" marL="0" rtl="0">
              <a:spcBef>
                <a:spcPts val="0"/>
              </a:spcBef>
              <a:spcAft>
                <a:spcPts val="0"/>
              </a:spcAft>
              <a:buNone/>
            </a:pPr>
            <a:r>
              <a:rPr lang="en" sz="1400" u="sng">
                <a:solidFill>
                  <a:schemeClr val="accent5"/>
                </a:solidFill>
                <a:hlinkClick r:id="rId2"/>
              </a:rPr>
              <a:t>https://datausa.io/profile/geo/dallas-tx/</a:t>
            </a:r>
            <a:br>
              <a:rPr lang="en" sz="1400">
                <a:solidFill>
                  <a:schemeClr val="dk1"/>
                </a:solidFill>
              </a:rPr>
            </a:br>
            <a:r>
              <a:rPr lang="en" sz="1400" u="sng">
                <a:solidFill>
                  <a:schemeClr val="accent5"/>
                </a:solidFill>
                <a:hlinkClick r:id="rId3"/>
              </a:rPr>
              <a:t>https://www.texastribune.org/2015/11/26/languages-spoken-texas-homes/</a:t>
            </a:r>
            <a:endParaRPr sz="1400">
              <a:solidFill>
                <a:schemeClr val="dk1"/>
              </a:solidFill>
            </a:endParaRPr>
          </a:p>
          <a:p>
            <a:pPr indent="0" lvl="0" marL="0" rtl="0">
              <a:spcBef>
                <a:spcPts val="0"/>
              </a:spcBef>
              <a:spcAft>
                <a:spcPts val="0"/>
              </a:spcAft>
              <a:buNone/>
            </a:pPr>
            <a:r>
              <a:rPr lang="en" sz="1400">
                <a:solidFill>
                  <a:schemeClr val="dk1"/>
                </a:solidFill>
              </a:rPr>
              <a:t>https://www.nbcdfw.com/news/local/New-Figures-Verify-Most-Dallas-City-Employees-Live-Elsewhere-480056253.html</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achieve both compliance and a greater experience for our users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to resolve the situations that you have identified or been informed disproportionately affect the audiences you are trying to serve.</a:t>
            </a:r>
            <a:endParaRPr/>
          </a:p>
          <a:p>
            <a:pPr indent="0" lvl="0" marL="0">
              <a:spcBef>
                <a:spcPts val="0"/>
              </a:spcBef>
              <a:spcAft>
                <a:spcPts val="0"/>
              </a:spcAft>
              <a:buNone/>
            </a:pPr>
            <a:r>
              <a:t/>
            </a:r>
            <a:endParaRPr/>
          </a:p>
          <a:p>
            <a:pPr indent="0" lvl="0" marL="0">
              <a:spcBef>
                <a:spcPts val="0"/>
              </a:spcBef>
              <a:spcAft>
                <a:spcPts val="0"/>
              </a:spcAft>
              <a:buNone/>
            </a:pPr>
            <a:r>
              <a:rPr lang="en"/>
              <a:t>So in this case, we know that for many of our users, they might not have a computer at home, and their phone is their only means of accessing the internet. Increasingly, more and more people are not using desktops at home, either.  That means we need to make sure that we’re testing our new features for mobile readiness.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these different departments, different skills are required, and a natural disparity in life experiences crop up.</a:t>
            </a:r>
            <a:endParaRPr/>
          </a:p>
          <a:p>
            <a:pPr indent="0" lvl="0" marL="0">
              <a:spcBef>
                <a:spcPts val="0"/>
              </a:spcBef>
              <a:spcAft>
                <a:spcPts val="0"/>
              </a:spcAft>
              <a:buNone/>
            </a:pPr>
            <a:r>
              <a:rPr lang="en"/>
              <a:t>I work at ERF and have a college education, college educated parents, and work in tech, so my experiences as a black user are different from other people’s due to intersectional factors.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helped me to advocate for the users, knowing which users were accessing the site from what networks, at what resolutions, and from what kinds of devices. It also tells us what resources people are really using and what programs we should develop on the communications team</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From these surveys, we were able to spend time improving products that people wanted and needed and stopped building products just to prove that we could.</a:t>
            </a:r>
            <a:endParaRPr/>
          </a:p>
          <a:p>
            <a:pPr indent="0" lvl="0" marL="0" rtl="0">
              <a:spcBef>
                <a:spcPts val="0"/>
              </a:spcBef>
              <a:spcAft>
                <a:spcPts val="0"/>
              </a:spcAft>
              <a:buNone/>
            </a:pPr>
            <a:r>
              <a:rPr lang="en"/>
              <a:t>We also learn about recurring bugs that might come up, like shorter EIDs locking users out.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1" name="Shape 4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8" name="Shape 4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Fun fact: when I googled curb cuts this picture came up as a “pram ramp”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4308425" y="308000"/>
            <a:ext cx="4527600" cy="45117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1pPr>
            <a:lvl2pPr lvl="1">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2pPr>
            <a:lvl3pPr lvl="2">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3pPr>
            <a:lvl4pPr lvl="3">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4pPr>
            <a:lvl5pPr lvl="4">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5pPr>
            <a:lvl6pPr lvl="5">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6pPr>
            <a:lvl7pPr lvl="6">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7pPr>
            <a:lvl8pPr lvl="7">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8pPr>
            <a:lvl9pPr lvl="8">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indent="-317500" lvl="1" marL="914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indent="-317500" lvl="2" marL="1371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indent="-317500" lvl="3" marL="18288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indent="-317500" lvl="4" marL="22860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indent="-317500" lvl="5" marL="27432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indent="-317500" lvl="6" marL="3200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indent="-317500" lvl="7" marL="3657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indent="-317500" lvl="8" marL="41148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hyperlink" Target="https://www.nbcdfw.com/news/local/New-Figures-Verify-Most-Dallas-City-Employees-Live-Elsewhere-480056253.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s://www.texastribune.org/2015/11/26/%20languages-spoken-texas-hom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salaries.texastribune.org/dallas/departments/"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hyperlink" Target="https://www.nbcdfw.com/news/local/New-Figures-Verify-Most-Dallas-City-Employees-Live-Elsewhere-480056253.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www.amazon.com/Responsive-Web-Design-Toolkit-Hammering-ebook/dp/B015H2HJDG" TargetMode="External"/><Relationship Id="rId4" Type="http://schemas.openxmlformats.org/officeDocument/2006/relationships/hyperlink" Target="https://events.drupal.org/nashville2018/sessions/seniors-and-ux-designing-baby-boomers-and-beyond"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mailto:Tearyne.Glover@gmail.com" TargetMode="External"/><Relationship Id="rId4" Type="http://schemas.openxmlformats.org/officeDocument/2006/relationships/hyperlink" Target="http://www.karenwitha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 name="Shape 57"/>
        <p:cNvGrpSpPr/>
        <p:nvPr/>
      </p:nvGrpSpPr>
      <p:grpSpPr>
        <a:xfrm>
          <a:off x="0" y="0"/>
          <a:ext cx="0" cy="0"/>
          <a:chOff x="0" y="0"/>
          <a:chExt cx="0" cy="0"/>
        </a:xfrm>
      </p:grpSpPr>
      <p:sp>
        <p:nvSpPr>
          <p:cNvPr id="58" name="Shape 5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351C75"/>
                </a:solidFill>
                <a:latin typeface="Lobster"/>
                <a:ea typeface="Lobster"/>
                <a:cs typeface="Lobster"/>
                <a:sym typeface="Lobster"/>
              </a:rPr>
              <a:t>Government Issues:</a:t>
            </a:r>
            <a:r>
              <a:rPr lang="en">
                <a:latin typeface="Lobster"/>
                <a:ea typeface="Lobster"/>
                <a:cs typeface="Lobster"/>
                <a:sym typeface="Lobster"/>
              </a:rPr>
              <a:t> </a:t>
            </a:r>
            <a:endParaRPr>
              <a:latin typeface="Lobster"/>
              <a:ea typeface="Lobster"/>
              <a:cs typeface="Lobster"/>
              <a:sym typeface="Lobster"/>
            </a:endParaRPr>
          </a:p>
        </p:txBody>
      </p:sp>
      <p:sp>
        <p:nvSpPr>
          <p:cNvPr id="59" name="Shape 5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Leveraging Accessibility with Usability to Serve *Really* Diverse Audiences</a:t>
            </a:r>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When I saw this image for the first time, something just </a:t>
            </a:r>
            <a:r>
              <a:rPr lang="en">
                <a:solidFill>
                  <a:srgbClr val="351C75"/>
                </a:solidFill>
                <a:latin typeface="Pacifico"/>
                <a:ea typeface="Pacifico"/>
                <a:cs typeface="Pacifico"/>
                <a:sym typeface="Pacifico"/>
              </a:rPr>
              <a:t>c</a:t>
            </a:r>
            <a:r>
              <a:rPr lang="en">
                <a:solidFill>
                  <a:srgbClr val="351C75"/>
                </a:solidFill>
                <a:latin typeface="Pacifico"/>
                <a:ea typeface="Pacifico"/>
                <a:cs typeface="Pacifico"/>
                <a:sym typeface="Pacifico"/>
              </a:rPr>
              <a:t>licked </a:t>
            </a:r>
            <a:r>
              <a:rPr lang="en"/>
              <a:t>for 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Accessibility:</a:t>
            </a:r>
            <a:endParaRPr/>
          </a:p>
          <a:p>
            <a:pPr indent="0" lvl="0" marL="0">
              <a:spcBef>
                <a:spcPts val="0"/>
              </a:spcBef>
              <a:spcAft>
                <a:spcPts val="0"/>
              </a:spcAft>
              <a:buNone/>
            </a:pPr>
            <a:r>
              <a:rPr lang="en"/>
              <a:t>ensuring direct and indirect access through </a:t>
            </a:r>
            <a:r>
              <a:rPr lang="en"/>
              <a:t>accommodations</a:t>
            </a:r>
            <a:r>
              <a:rPr lang="en"/>
              <a:t> to people with disabilities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99999"/>
                </a:solidFill>
              </a:rPr>
              <a:t>Accessibility:</a:t>
            </a:r>
            <a:endParaRPr>
              <a:solidFill>
                <a:srgbClr val="999999"/>
              </a:solidFill>
            </a:endParaRPr>
          </a:p>
          <a:p>
            <a:pPr indent="0" lvl="0" marL="0" rtl="0">
              <a:spcBef>
                <a:spcPts val="0"/>
              </a:spcBef>
              <a:spcAft>
                <a:spcPts val="0"/>
              </a:spcAft>
              <a:buNone/>
            </a:pPr>
            <a:r>
              <a:rPr lang="en">
                <a:solidFill>
                  <a:srgbClr val="351C75"/>
                </a:solidFill>
              </a:rPr>
              <a:t>ensuring</a:t>
            </a:r>
            <a:r>
              <a:rPr lang="en">
                <a:solidFill>
                  <a:srgbClr val="999999"/>
                </a:solidFill>
              </a:rPr>
              <a:t> direct and indirect </a:t>
            </a:r>
            <a:r>
              <a:rPr lang="en">
                <a:solidFill>
                  <a:srgbClr val="351C75"/>
                </a:solidFill>
              </a:rPr>
              <a:t>access </a:t>
            </a:r>
            <a:r>
              <a:rPr lang="en">
                <a:solidFill>
                  <a:srgbClr val="999999"/>
                </a:solidFill>
              </a:rPr>
              <a:t>through accommodations to people with disabilities</a:t>
            </a:r>
            <a:endParaRPr>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accessibility is heavily related to </a:t>
            </a:r>
            <a:endParaRPr/>
          </a:p>
          <a:p>
            <a:pPr indent="0" lvl="0" marL="0">
              <a:spcBef>
                <a:spcPts val="0"/>
              </a:spcBef>
              <a:spcAft>
                <a:spcPts val="0"/>
              </a:spcAft>
              <a:buNone/>
            </a:pPr>
            <a:r>
              <a:rPr lang="en">
                <a:solidFill>
                  <a:srgbClr val="351C75"/>
                </a:solidFill>
                <a:latin typeface="Pacifico"/>
                <a:ea typeface="Pacifico"/>
                <a:cs typeface="Pacifico"/>
                <a:sym typeface="Pacifico"/>
              </a:rPr>
              <a:t>universal design</a:t>
            </a:r>
            <a:r>
              <a:rPr lang="en">
                <a:solidFill>
                  <a:srgbClr val="351C75"/>
                </a:solidFill>
              </a:rPr>
              <a:t>, </a:t>
            </a:r>
            <a:endParaRPr>
              <a:solidFill>
                <a:srgbClr val="351C75"/>
              </a:solidFill>
            </a:endParaRPr>
          </a:p>
          <a:p>
            <a:pPr indent="0" lvl="0" marL="0">
              <a:spcBef>
                <a:spcPts val="0"/>
              </a:spcBef>
              <a:spcAft>
                <a:spcPts val="0"/>
              </a:spcAft>
              <a:buNone/>
            </a:pPr>
            <a:r>
              <a:rPr lang="en">
                <a:solidFill>
                  <a:srgbClr val="000000"/>
                </a:solidFill>
              </a:rPr>
              <a:t>which aspires to create environments that are designed to be accessible to older people, people with disabilities, and without disabilities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38761D"/>
                </a:solidFill>
                <a:latin typeface="Pacifico"/>
                <a:ea typeface="Pacifico"/>
                <a:cs typeface="Pacifico"/>
                <a:sym typeface="Pacifico"/>
              </a:rPr>
              <a:t>Design for All</a:t>
            </a:r>
            <a:endParaRPr>
              <a:solidFill>
                <a:srgbClr val="38761D"/>
              </a:solidFill>
              <a:latin typeface="Pacifico"/>
              <a:ea typeface="Pacifico"/>
              <a:cs typeface="Pacifico"/>
              <a:sym typeface="Pacifico"/>
            </a:endParaRPr>
          </a:p>
          <a:p>
            <a:pPr indent="0" lvl="0" marL="0" rtl="0">
              <a:spcBef>
                <a:spcPts val="0"/>
              </a:spcBef>
              <a:spcAft>
                <a:spcPts val="0"/>
              </a:spcAft>
              <a:buNone/>
            </a:pPr>
            <a:r>
              <a:rPr lang="en" sz="1800">
                <a:solidFill>
                  <a:srgbClr val="38761D"/>
                </a:solidFill>
              </a:rPr>
              <a:t>“</a:t>
            </a:r>
            <a:r>
              <a:rPr lang="en" sz="1800">
                <a:solidFill>
                  <a:srgbClr val="222222"/>
                </a:solidFill>
                <a:highlight>
                  <a:srgbClr val="FFFFFF"/>
                </a:highlight>
              </a:rPr>
              <a:t>a design philosophy targeting the use of products, services and systems by as many people as possible without the need for adaptation”</a:t>
            </a:r>
            <a:br>
              <a:rPr lang="en">
                <a:solidFill>
                  <a:srgbClr val="38761D"/>
                </a:solidFill>
                <a:latin typeface="Pacifico"/>
                <a:ea typeface="Pacifico"/>
                <a:cs typeface="Pacifico"/>
                <a:sym typeface="Pacifico"/>
              </a:rPr>
            </a:br>
            <a:endParaRPr sz="1400">
              <a:solidFill>
                <a:srgbClr val="38761D"/>
              </a:solidFill>
              <a:latin typeface="Pacifico"/>
              <a:ea typeface="Pacifico"/>
              <a:cs typeface="Pacifico"/>
              <a:sym typeface="Pacifico"/>
            </a:endParaRPr>
          </a:p>
          <a:p>
            <a:pPr indent="0" lvl="0" marL="0">
              <a:spcBef>
                <a:spcPts val="0"/>
              </a:spcBef>
              <a:spcAft>
                <a:spcPts val="0"/>
              </a:spcAft>
              <a:buNone/>
            </a:pPr>
            <a:r>
              <a:rPr lang="en" sz="1600">
                <a:solidFill>
                  <a:srgbClr val="000000"/>
                </a:solidFill>
              </a:rPr>
              <a:t>(https://ec.europa.eu/digital-single-market/en/policies/creating-digital-society)</a:t>
            </a:r>
            <a:endParaRPr sz="16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444625" y="994900"/>
            <a:ext cx="4035900" cy="586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000"/>
              <a:t>About ERF</a:t>
            </a:r>
            <a:endParaRPr sz="3000"/>
          </a:p>
        </p:txBody>
      </p:sp>
      <p:sp>
        <p:nvSpPr>
          <p:cNvPr id="134" name="Shape 134"/>
          <p:cNvSpPr txBox="1"/>
          <p:nvPr>
            <p:ph idx="1" type="body"/>
          </p:nvPr>
        </p:nvSpPr>
        <p:spPr>
          <a:xfrm>
            <a:off x="444625" y="1583725"/>
            <a:ext cx="5254500" cy="3371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Employees’ Retirement Fund is a department part of the City of Dallas</a:t>
            </a:r>
            <a:endParaRPr sz="1800"/>
          </a:p>
          <a:p>
            <a:pPr indent="-342900" lvl="0" marL="457200" rtl="0">
              <a:spcBef>
                <a:spcPts val="0"/>
              </a:spcBef>
              <a:spcAft>
                <a:spcPts val="0"/>
              </a:spcAft>
              <a:buSzPts val="1800"/>
              <a:buChar char="●"/>
            </a:pPr>
            <a:r>
              <a:rPr lang="en" sz="1800"/>
              <a:t>Established in 1944</a:t>
            </a:r>
            <a:endParaRPr sz="1800"/>
          </a:p>
          <a:p>
            <a:pPr indent="-342900" lvl="0" marL="457200" rtl="0">
              <a:spcBef>
                <a:spcPts val="0"/>
              </a:spcBef>
              <a:spcAft>
                <a:spcPts val="0"/>
              </a:spcAft>
              <a:buSzPts val="1800"/>
              <a:buChar char="●"/>
            </a:pPr>
            <a:r>
              <a:rPr lang="en" sz="1800"/>
              <a:t>Dallas has 12,911 employees, 9,690 of whom are unsworn (~7k in our fund)</a:t>
            </a:r>
            <a:endParaRPr sz="1800"/>
          </a:p>
          <a:p>
            <a:pPr indent="-342900" lvl="0" marL="457200" rtl="0">
              <a:spcBef>
                <a:spcPts val="0"/>
              </a:spcBef>
              <a:spcAft>
                <a:spcPts val="0"/>
              </a:spcAft>
              <a:buSzPts val="1800"/>
              <a:buChar char="●"/>
            </a:pPr>
            <a:r>
              <a:rPr lang="en" sz="1800"/>
              <a:t>Pension contributions are 13.32% of employee pay</a:t>
            </a:r>
            <a:endParaRPr sz="1800"/>
          </a:p>
        </p:txBody>
      </p:sp>
      <p:pic>
        <p:nvPicPr>
          <p:cNvPr id="135" name="Shape 135"/>
          <p:cNvPicPr preferRelativeResize="0"/>
          <p:nvPr/>
        </p:nvPicPr>
        <p:blipFill>
          <a:blip r:embed="rId3">
            <a:alphaModFix/>
          </a:blip>
          <a:stretch>
            <a:fillRect/>
          </a:stretch>
        </p:blipFill>
        <p:spPr>
          <a:xfrm>
            <a:off x="5867500" y="1123975"/>
            <a:ext cx="2714950" cy="2714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Evolution of the Dallas ERF Website</a:t>
            </a:r>
            <a:endParaRPr/>
          </a:p>
        </p:txBody>
      </p:sp>
      <p:sp>
        <p:nvSpPr>
          <p:cNvPr id="141" name="Shape 1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351C75"/>
                </a:solidFill>
                <a:latin typeface="Pacifico"/>
                <a:ea typeface="Pacifico"/>
                <a:cs typeface="Pacifico"/>
                <a:sym typeface="Pacifico"/>
              </a:rPr>
              <a:t>2002:</a:t>
            </a:r>
            <a:r>
              <a:rPr lang="en">
                <a:solidFill>
                  <a:srgbClr val="351C75"/>
                </a:solidFill>
              </a:rPr>
              <a:t> </a:t>
            </a:r>
            <a:r>
              <a:rPr lang="en"/>
              <a:t>ERF Launches its first (static) website</a:t>
            </a:r>
            <a:endParaRPr/>
          </a:p>
          <a:p>
            <a:pPr indent="0" lvl="0" marL="0" rtl="0">
              <a:spcBef>
                <a:spcPts val="1600"/>
              </a:spcBef>
              <a:spcAft>
                <a:spcPts val="0"/>
              </a:spcAft>
              <a:buNone/>
            </a:pPr>
            <a:r>
              <a:rPr lang="en">
                <a:solidFill>
                  <a:srgbClr val="351C75"/>
                </a:solidFill>
                <a:latin typeface="Pacifico"/>
                <a:ea typeface="Pacifico"/>
                <a:cs typeface="Pacifico"/>
                <a:sym typeface="Pacifico"/>
              </a:rPr>
              <a:t>2015:</a:t>
            </a:r>
            <a:r>
              <a:rPr lang="en">
                <a:solidFill>
                  <a:srgbClr val="351C75"/>
                </a:solidFill>
              </a:rPr>
              <a:t> </a:t>
            </a:r>
            <a:r>
              <a:rPr lang="en">
                <a:solidFill>
                  <a:srgbClr val="666666"/>
                </a:solidFill>
              </a:rPr>
              <a:t>Launched active employees’ portal </a:t>
            </a:r>
            <a:endParaRPr>
              <a:solidFill>
                <a:srgbClr val="666666"/>
              </a:solidFill>
            </a:endParaRPr>
          </a:p>
          <a:p>
            <a:pPr indent="0" lvl="0" marL="0" rtl="0">
              <a:spcBef>
                <a:spcPts val="1600"/>
              </a:spcBef>
              <a:spcAft>
                <a:spcPts val="0"/>
              </a:spcAft>
              <a:buNone/>
            </a:pPr>
            <a:r>
              <a:rPr lang="en">
                <a:solidFill>
                  <a:srgbClr val="351C75"/>
                </a:solidFill>
                <a:latin typeface="Pacifico"/>
                <a:ea typeface="Pacifico"/>
                <a:cs typeface="Pacifico"/>
                <a:sym typeface="Pacifico"/>
              </a:rPr>
              <a:t>2017:</a:t>
            </a:r>
            <a:r>
              <a:rPr lang="en">
                <a:latin typeface="Pacifico"/>
                <a:ea typeface="Pacifico"/>
                <a:cs typeface="Pacifico"/>
                <a:sym typeface="Pacifico"/>
              </a:rPr>
              <a:t> </a:t>
            </a:r>
            <a:r>
              <a:rPr lang="en"/>
              <a:t>Launched retiree portal, giving them access to their 1099-R forms online</a:t>
            </a:r>
            <a:endParaRPr/>
          </a:p>
          <a:p>
            <a:pPr indent="0" lvl="0" marL="0" rtl="0">
              <a:spcBef>
                <a:spcPts val="1600"/>
              </a:spcBef>
              <a:spcAft>
                <a:spcPts val="1600"/>
              </a:spcAft>
              <a:buNone/>
            </a:pPr>
            <a:r>
              <a:rPr lang="en">
                <a:solidFill>
                  <a:srgbClr val="351C75"/>
                </a:solidFill>
                <a:latin typeface="Pacifico"/>
                <a:ea typeface="Pacifico"/>
                <a:cs typeface="Pacifico"/>
                <a:sym typeface="Pacifico"/>
              </a:rPr>
              <a:t>2018:</a:t>
            </a:r>
            <a:r>
              <a:rPr lang="en">
                <a:solidFill>
                  <a:srgbClr val="351C75"/>
                </a:solidFill>
              </a:rPr>
              <a:t> </a:t>
            </a:r>
            <a:r>
              <a:rPr lang="en"/>
              <a:t>Paystubs launched in retiree portal, giving them access to paystubs online (and stopped mailing physical stubs unless people opted in to receiving them)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Knowing Your Audience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Diversity in </a:t>
            </a:r>
            <a:r>
              <a:rPr lang="en">
                <a:solidFill>
                  <a:srgbClr val="B7B7B7"/>
                </a:solidFill>
                <a:latin typeface="Pacifico"/>
                <a:ea typeface="Pacifico"/>
                <a:cs typeface="Pacifico"/>
                <a:sym typeface="Pacifico"/>
              </a:rPr>
              <a:t>Theory</a:t>
            </a:r>
            <a:endParaRPr>
              <a:solidFill>
                <a:srgbClr val="B7B7B7"/>
              </a:solidFill>
              <a:latin typeface="Pacifico"/>
              <a:ea typeface="Pacifico"/>
              <a:cs typeface="Pacifico"/>
              <a:sym typeface="Pacifico"/>
            </a:endParaRPr>
          </a:p>
          <a:p>
            <a:pPr indent="0" lvl="0" marL="0">
              <a:spcBef>
                <a:spcPts val="0"/>
              </a:spcBef>
              <a:spcAft>
                <a:spcPts val="0"/>
              </a:spcAft>
              <a:buNone/>
            </a:pPr>
            <a:r>
              <a:rPr lang="en"/>
              <a:t>Versus</a:t>
            </a:r>
            <a:endParaRPr/>
          </a:p>
          <a:p>
            <a:pPr indent="0" lvl="0" marL="0">
              <a:spcBef>
                <a:spcPts val="0"/>
              </a:spcBef>
              <a:spcAft>
                <a:spcPts val="0"/>
              </a:spcAft>
              <a:buNone/>
            </a:pPr>
            <a:r>
              <a:rPr lang="en"/>
              <a:t>Diversity in </a:t>
            </a:r>
            <a:r>
              <a:rPr lang="en">
                <a:solidFill>
                  <a:srgbClr val="3C78D8"/>
                </a:solidFill>
                <a:latin typeface="Pacifico"/>
                <a:ea typeface="Pacifico"/>
                <a:cs typeface="Pacifico"/>
                <a:sym typeface="Pacifico"/>
              </a:rPr>
              <a:t>Practice</a:t>
            </a:r>
            <a:endParaRPr>
              <a:solidFill>
                <a:srgbClr val="3C78D8"/>
              </a:solidFill>
              <a:latin typeface="Pacifico"/>
              <a:ea typeface="Pacifico"/>
              <a:cs typeface="Pacifico"/>
              <a:sym typeface="Pacific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Diversity and inclusion in tech is often presented as building products that include marginalized people based on their </a:t>
            </a:r>
            <a:r>
              <a:rPr lang="en">
                <a:solidFill>
                  <a:srgbClr val="999999"/>
                </a:solidFill>
                <a:latin typeface="Pacifico"/>
                <a:ea typeface="Pacifico"/>
                <a:cs typeface="Pacifico"/>
                <a:sym typeface="Pacifico"/>
              </a:rPr>
              <a:t>group membership</a:t>
            </a:r>
            <a:endParaRPr>
              <a:solidFill>
                <a:srgbClr val="999999"/>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Raleway"/>
                <a:ea typeface="Raleway"/>
                <a:cs typeface="Raleway"/>
                <a:sym typeface="Raleway"/>
              </a:rPr>
              <a:t>... Or, “breaking through the </a:t>
            </a:r>
            <a:r>
              <a:rPr lang="en">
                <a:solidFill>
                  <a:srgbClr val="351C75"/>
                </a:solidFill>
                <a:latin typeface="Pacifico"/>
                <a:ea typeface="Pacifico"/>
                <a:cs typeface="Pacifico"/>
                <a:sym typeface="Pacifico"/>
              </a:rPr>
              <a:t>buzzwords</a:t>
            </a:r>
            <a:r>
              <a:rPr lang="en">
                <a:latin typeface="Raleway"/>
                <a:ea typeface="Raleway"/>
                <a:cs typeface="Raleway"/>
                <a:sym typeface="Raleway"/>
              </a:rPr>
              <a:t> and creating a foundation that will benefit </a:t>
            </a:r>
            <a:r>
              <a:rPr lang="en">
                <a:solidFill>
                  <a:srgbClr val="351C75"/>
                </a:solidFill>
                <a:latin typeface="Pacifico"/>
                <a:ea typeface="Pacifico"/>
                <a:cs typeface="Pacifico"/>
                <a:sym typeface="Pacifico"/>
              </a:rPr>
              <a:t>everyone</a:t>
            </a:r>
            <a:r>
              <a:rPr lang="en">
                <a:latin typeface="Raleway"/>
                <a:ea typeface="Raleway"/>
                <a:cs typeface="Raleway"/>
                <a:sym typeface="Raleway"/>
              </a:rPr>
              <a:t>”</a:t>
            </a:r>
            <a:endParaRPr>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697091" y="199994"/>
            <a:ext cx="5749800" cy="47435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1641200" y="373650"/>
            <a:ext cx="5861600" cy="4396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FFFFFF"/>
                </a:solidFill>
              </a:rPr>
              <a:t>Let’s get beyond surface fluff.</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17976" l="9513" r="14197" t="13619"/>
          <a:stretch/>
        </p:blipFill>
        <p:spPr>
          <a:xfrm>
            <a:off x="4659300" y="122550"/>
            <a:ext cx="4332299" cy="4826874"/>
          </a:xfrm>
          <a:prstGeom prst="rect">
            <a:avLst/>
          </a:prstGeom>
          <a:noFill/>
          <a:ln>
            <a:noFill/>
          </a:ln>
        </p:spPr>
      </p:pic>
      <p:sp>
        <p:nvSpPr>
          <p:cNvPr id="177" name="Shape 177"/>
          <p:cNvSpPr txBox="1"/>
          <p:nvPr/>
        </p:nvSpPr>
        <p:spPr>
          <a:xfrm>
            <a:off x="258450" y="239100"/>
            <a:ext cx="3979200" cy="107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latin typeface="Raleway"/>
                <a:ea typeface="Raleway"/>
                <a:cs typeface="Raleway"/>
                <a:sym typeface="Raleway"/>
              </a:rPr>
              <a:t>The City of Dallas:</a:t>
            </a:r>
            <a:endParaRPr sz="3000">
              <a:latin typeface="Raleway"/>
              <a:ea typeface="Raleway"/>
              <a:cs typeface="Raleway"/>
              <a:sym typeface="Raleway"/>
            </a:endParaRPr>
          </a:p>
          <a:p>
            <a:pPr indent="0" lvl="0" marL="0" rtl="0">
              <a:spcBef>
                <a:spcPts val="0"/>
              </a:spcBef>
              <a:spcAft>
                <a:spcPts val="0"/>
              </a:spcAft>
              <a:buNone/>
            </a:pPr>
            <a:r>
              <a:rPr lang="en" sz="3000">
                <a:latin typeface="Raleway"/>
                <a:ea typeface="Raleway"/>
                <a:cs typeface="Raleway"/>
                <a:sym typeface="Raleway"/>
              </a:rPr>
              <a:t>Stats</a:t>
            </a:r>
            <a:endParaRPr sz="3000">
              <a:latin typeface="Raleway"/>
              <a:ea typeface="Raleway"/>
              <a:cs typeface="Raleway"/>
              <a:sym typeface="Raleway"/>
            </a:endParaRPr>
          </a:p>
        </p:txBody>
      </p:sp>
      <p:sp>
        <p:nvSpPr>
          <p:cNvPr id="178" name="Shape 178"/>
          <p:cNvSpPr txBox="1"/>
          <p:nvPr/>
        </p:nvSpPr>
        <p:spPr>
          <a:xfrm>
            <a:off x="258450" y="1440225"/>
            <a:ext cx="4122600" cy="1194600"/>
          </a:xfrm>
          <a:prstGeom prst="rect">
            <a:avLst/>
          </a:prstGeom>
          <a:noFill/>
          <a:ln>
            <a:noFill/>
          </a:ln>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1.3 million people live in the City of Dallas</a:t>
            </a:r>
            <a:endParaRPr sz="1600"/>
          </a:p>
          <a:p>
            <a:pPr indent="-330200" lvl="0" marL="457200" rtl="0">
              <a:spcBef>
                <a:spcPts val="0"/>
              </a:spcBef>
              <a:spcAft>
                <a:spcPts val="0"/>
              </a:spcAft>
              <a:buSzPts val="1600"/>
              <a:buChar char="●"/>
            </a:pPr>
            <a:r>
              <a:rPr lang="en" sz="1600"/>
              <a:t>33.4% of the overall population of Dallas, TX are native Spanish speakers.</a:t>
            </a:r>
            <a:endParaRPr sz="1600"/>
          </a:p>
          <a:p>
            <a:pPr indent="-330200" lvl="0" marL="457200" rtl="0">
              <a:spcBef>
                <a:spcPts val="0"/>
              </a:spcBef>
              <a:spcAft>
                <a:spcPts val="0"/>
              </a:spcAft>
              <a:buSzPts val="1600"/>
              <a:buChar char="●"/>
            </a:pPr>
            <a:r>
              <a:rPr lang="en" sz="1600"/>
              <a:t>Most of the employees (62.9%) for the City of Dallas do not live in city limits (NBC DFW, </a:t>
            </a:r>
            <a:r>
              <a:rPr lang="en" sz="1600" u="sng">
                <a:solidFill>
                  <a:schemeClr val="hlink"/>
                </a:solidFill>
                <a:hlinkClick r:id="rId4"/>
              </a:rPr>
              <a:t>New Figures Verify Most Dallas City Employees Live Elsewhere</a:t>
            </a:r>
            <a:r>
              <a:rPr lang="en" sz="1600"/>
              <a:t>, Apr 17, 2018)</a:t>
            </a:r>
            <a:endParaRPr sz="1600"/>
          </a:p>
        </p:txBody>
      </p:sp>
      <p:sp>
        <p:nvSpPr>
          <p:cNvPr id="179" name="Shape 179"/>
          <p:cNvSpPr txBox="1"/>
          <p:nvPr/>
        </p:nvSpPr>
        <p:spPr>
          <a:xfrm>
            <a:off x="365225" y="3947425"/>
            <a:ext cx="4015800" cy="107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4905500" y="152400"/>
            <a:ext cx="3233554" cy="4838699"/>
          </a:xfrm>
          <a:prstGeom prst="rect">
            <a:avLst/>
          </a:prstGeom>
          <a:noFill/>
          <a:ln>
            <a:noFill/>
          </a:ln>
        </p:spPr>
      </p:pic>
      <p:sp>
        <p:nvSpPr>
          <p:cNvPr id="185" name="Shape 185"/>
          <p:cNvSpPr txBox="1"/>
          <p:nvPr/>
        </p:nvSpPr>
        <p:spPr>
          <a:xfrm>
            <a:off x="439050" y="1281350"/>
            <a:ext cx="3779400" cy="5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Raleway"/>
                <a:ea typeface="Raleway"/>
                <a:cs typeface="Raleway"/>
                <a:sym typeface="Raleway"/>
              </a:rPr>
              <a:t>Texas Tribune, </a:t>
            </a:r>
            <a:r>
              <a:rPr lang="en" u="sng">
                <a:solidFill>
                  <a:schemeClr val="hlink"/>
                </a:solidFill>
                <a:latin typeface="Raleway"/>
                <a:ea typeface="Raleway"/>
                <a:cs typeface="Raleway"/>
                <a:sym typeface="Raleway"/>
                <a:hlinkClick r:id="rId4"/>
              </a:rPr>
              <a:t>As Texas Population Grows, More Languages are Spoken at Home</a:t>
            </a:r>
            <a:r>
              <a:rPr lang="en">
                <a:latin typeface="Raleway"/>
                <a:ea typeface="Raleway"/>
                <a:cs typeface="Raleway"/>
                <a:sym typeface="Raleway"/>
              </a:rPr>
              <a:t>, November. 26, 2015</a:t>
            </a:r>
            <a:endParaRPr>
              <a:latin typeface="Raleway"/>
              <a:ea typeface="Raleway"/>
              <a:cs typeface="Raleway"/>
              <a:sym typeface="Raleway"/>
            </a:endParaRPr>
          </a:p>
        </p:txBody>
      </p:sp>
      <p:sp>
        <p:nvSpPr>
          <p:cNvPr id="186" name="Shape 186"/>
          <p:cNvSpPr txBox="1"/>
          <p:nvPr/>
        </p:nvSpPr>
        <p:spPr>
          <a:xfrm>
            <a:off x="439050" y="152400"/>
            <a:ext cx="3779400" cy="5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latin typeface="Raleway"/>
                <a:ea typeface="Raleway"/>
                <a:cs typeface="Raleway"/>
                <a:sym typeface="Raleway"/>
              </a:rPr>
              <a:t>Languages Spoken at Home in Texas</a:t>
            </a:r>
            <a:endParaRPr sz="30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City of Dallas Employee Stats: Gender</a:t>
            </a:r>
            <a:endParaRPr/>
          </a:p>
        </p:txBody>
      </p:sp>
      <p:pic>
        <p:nvPicPr>
          <p:cNvPr id="192" name="Shape 192"/>
          <p:cNvPicPr preferRelativeResize="0"/>
          <p:nvPr/>
        </p:nvPicPr>
        <p:blipFill>
          <a:blip r:embed="rId3">
            <a:alphaModFix/>
          </a:blip>
          <a:stretch>
            <a:fillRect/>
          </a:stretch>
        </p:blipFill>
        <p:spPr>
          <a:xfrm>
            <a:off x="311700" y="1028850"/>
            <a:ext cx="7246499" cy="3574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311700" y="1286195"/>
            <a:ext cx="8520599" cy="2855310"/>
          </a:xfrm>
          <a:prstGeom prst="rect">
            <a:avLst/>
          </a:prstGeom>
          <a:noFill/>
          <a:ln>
            <a:noFill/>
          </a:ln>
        </p:spPr>
      </p:pic>
      <p:sp>
        <p:nvSpPr>
          <p:cNvPr id="198" name="Shape 1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City of Dallas Employee Stats</a:t>
            </a:r>
            <a:r>
              <a:rPr lang="en"/>
              <a:t>: Ages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nvSpPr>
        <p:spPr>
          <a:xfrm>
            <a:off x="5881175" y="776075"/>
            <a:ext cx="3102300" cy="29376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Font typeface="Raleway"/>
              <a:buChar char="●"/>
            </a:pPr>
            <a:r>
              <a:rPr b="1" lang="en">
                <a:latin typeface="Raleway"/>
                <a:ea typeface="Raleway"/>
                <a:cs typeface="Raleway"/>
                <a:sym typeface="Raleway"/>
              </a:rPr>
              <a:t>3,913 </a:t>
            </a:r>
            <a:r>
              <a:rPr lang="en">
                <a:latin typeface="Raleway"/>
                <a:ea typeface="Raleway"/>
                <a:cs typeface="Raleway"/>
                <a:sym typeface="Raleway"/>
              </a:rPr>
              <a:t>employees make up our top five departments ( approximately 55.9% of employees in the fund) (assuming that all enumerated employees are permanent employees who contribute to the fund)</a:t>
            </a:r>
            <a:endParaRPr>
              <a:latin typeface="Raleway"/>
              <a:ea typeface="Raleway"/>
              <a:cs typeface="Raleway"/>
              <a:sym typeface="Raleway"/>
            </a:endParaRPr>
          </a:p>
          <a:p>
            <a:pPr indent="-317500" lvl="0" marL="457200" rtl="0">
              <a:spcBef>
                <a:spcPts val="0"/>
              </a:spcBef>
              <a:spcAft>
                <a:spcPts val="0"/>
              </a:spcAft>
              <a:buSzPts val="1400"/>
              <a:buFont typeface="Raleway"/>
              <a:buChar char="●"/>
            </a:pPr>
            <a:r>
              <a:rPr lang="en">
                <a:latin typeface="Raleway"/>
                <a:ea typeface="Raleway"/>
                <a:cs typeface="Raleway"/>
                <a:sym typeface="Raleway"/>
              </a:rPr>
              <a:t>The departments with the top average pay compose only 3% of our total workforce</a:t>
            </a:r>
            <a:endParaRPr>
              <a:latin typeface="Raleway"/>
              <a:ea typeface="Raleway"/>
              <a:cs typeface="Raleway"/>
              <a:sym typeface="Raleway"/>
            </a:endParaRPr>
          </a:p>
          <a:p>
            <a:pPr indent="0" lvl="0" marL="0" rtl="0">
              <a:spcBef>
                <a:spcPts val="0"/>
              </a:spcBef>
              <a:spcAft>
                <a:spcPts val="0"/>
              </a:spcAft>
              <a:buNone/>
            </a:pPr>
            <a:r>
              <a:t/>
            </a:r>
            <a:endParaRPr>
              <a:solidFill>
                <a:schemeClr val="dk1"/>
              </a:solidFill>
              <a:latin typeface="Raleway"/>
              <a:ea typeface="Raleway"/>
              <a:cs typeface="Raleway"/>
              <a:sym typeface="Raleway"/>
            </a:endParaRPr>
          </a:p>
          <a:p>
            <a:pPr indent="0" lvl="0" marL="0" rtl="0">
              <a:spcBef>
                <a:spcPts val="0"/>
              </a:spcBef>
              <a:spcAft>
                <a:spcPts val="0"/>
              </a:spcAft>
              <a:buNone/>
            </a:pPr>
            <a:r>
              <a:rPr lang="en">
                <a:solidFill>
                  <a:schemeClr val="dk1"/>
                </a:solidFill>
                <a:latin typeface="Raleway"/>
                <a:ea typeface="Raleway"/>
                <a:cs typeface="Raleway"/>
                <a:sym typeface="Raleway"/>
              </a:rPr>
              <a:t>Salary information courtesy of </a:t>
            </a:r>
            <a:r>
              <a:rPr lang="en" u="sng">
                <a:solidFill>
                  <a:schemeClr val="hlink"/>
                </a:solidFill>
                <a:latin typeface="Raleway"/>
                <a:ea typeface="Raleway"/>
                <a:cs typeface="Raleway"/>
                <a:sym typeface="Raleway"/>
                <a:hlinkClick r:id="rId3"/>
              </a:rPr>
              <a:t>The Texas Tribune Website</a:t>
            </a:r>
            <a:endParaRPr>
              <a:solidFill>
                <a:schemeClr val="dk1"/>
              </a:solidFill>
              <a:latin typeface="Raleway"/>
              <a:ea typeface="Raleway"/>
              <a:cs typeface="Raleway"/>
              <a:sym typeface="Raleway"/>
            </a:endParaRPr>
          </a:p>
        </p:txBody>
      </p:sp>
      <p:sp>
        <p:nvSpPr>
          <p:cNvPr id="204" name="Shape 204"/>
          <p:cNvSpPr txBox="1"/>
          <p:nvPr/>
        </p:nvSpPr>
        <p:spPr>
          <a:xfrm>
            <a:off x="321350" y="159675"/>
            <a:ext cx="7126200" cy="61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800">
                <a:solidFill>
                  <a:schemeClr val="dk1"/>
                </a:solidFill>
                <a:latin typeface="Raleway"/>
                <a:ea typeface="Raleway"/>
                <a:cs typeface="Raleway"/>
                <a:sym typeface="Raleway"/>
              </a:rPr>
              <a:t>City of Dallas Employee Stats:</a:t>
            </a:r>
            <a:r>
              <a:rPr lang="en" sz="2400">
                <a:latin typeface="Raleway"/>
                <a:ea typeface="Raleway"/>
                <a:cs typeface="Raleway"/>
                <a:sym typeface="Raleway"/>
              </a:rPr>
              <a:t> Incomes</a:t>
            </a:r>
            <a:endParaRPr sz="2400">
              <a:latin typeface="Raleway"/>
              <a:ea typeface="Raleway"/>
              <a:cs typeface="Raleway"/>
              <a:sym typeface="Raleway"/>
            </a:endParaRPr>
          </a:p>
        </p:txBody>
      </p:sp>
      <p:pic>
        <p:nvPicPr>
          <p:cNvPr id="205" name="Shape 205"/>
          <p:cNvPicPr preferRelativeResize="0"/>
          <p:nvPr/>
        </p:nvPicPr>
        <p:blipFill>
          <a:blip r:embed="rId4">
            <a:alphaModFix/>
          </a:blip>
          <a:stretch>
            <a:fillRect/>
          </a:stretch>
        </p:blipFill>
        <p:spPr>
          <a:xfrm>
            <a:off x="416642" y="776175"/>
            <a:ext cx="4901067" cy="41182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9" name="Shape 209"/>
        <p:cNvGrpSpPr/>
        <p:nvPr/>
      </p:nvGrpSpPr>
      <p:grpSpPr>
        <a:xfrm>
          <a:off x="0" y="0"/>
          <a:ext cx="0" cy="0"/>
          <a:chOff x="0" y="0"/>
          <a:chExt cx="0" cy="0"/>
        </a:xfrm>
      </p:grpSpPr>
      <p:sp>
        <p:nvSpPr>
          <p:cNvPr id="210" name="Shape 21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FFFF"/>
                </a:solidFill>
              </a:rPr>
              <a:t>So instead of giving lip service to diversity,</a:t>
            </a: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FFFF"/>
                </a:solidFill>
              </a:rPr>
              <a:t>What are actionable steps we can take to build products that foster </a:t>
            </a:r>
            <a:r>
              <a:rPr lang="en">
                <a:solidFill>
                  <a:srgbClr val="3C78D8"/>
                </a:solidFill>
                <a:latin typeface="Pacifico"/>
                <a:ea typeface="Pacifico"/>
                <a:cs typeface="Pacifico"/>
                <a:sym typeface="Pacifico"/>
              </a:rPr>
              <a:t>inclusion</a:t>
            </a:r>
            <a:r>
              <a:rPr lang="en">
                <a:solidFill>
                  <a:srgbClr val="FFFFFF"/>
                </a:solidFill>
                <a:latin typeface="Pacifico"/>
                <a:ea typeface="Pacifico"/>
                <a:cs typeface="Pacifico"/>
                <a:sym typeface="Pacifico"/>
              </a:rPr>
              <a:t>?</a:t>
            </a:r>
            <a:endParaRPr>
              <a:solidFill>
                <a:srgbClr val="FFFFFF"/>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sharing ways that we’ve </a:t>
            </a:r>
            <a:r>
              <a:rPr lang="en">
                <a:solidFill>
                  <a:srgbClr val="38761D"/>
                </a:solidFill>
                <a:latin typeface="Pacifico"/>
                <a:ea typeface="Pacifico"/>
                <a:cs typeface="Pacifico"/>
                <a:sym typeface="Pacifico"/>
              </a:rPr>
              <a:t>succeeded,</a:t>
            </a:r>
            <a:endParaRPr>
              <a:solidFill>
                <a:srgbClr val="38761D"/>
              </a:solidFill>
              <a:latin typeface="Pacifico"/>
              <a:ea typeface="Pacifico"/>
              <a:cs typeface="Pacifico"/>
              <a:sym typeface="Pacific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a:t>
            </a:r>
            <a:r>
              <a:rPr lang="en"/>
              <a:t>. Build room for margins in your product from the beginning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200"/>
              <a:t>This means taking into account the various barriers that exist for users in the margins</a:t>
            </a:r>
            <a:br>
              <a:rPr lang="en" sz="3200"/>
            </a:br>
            <a:endParaRPr sz="3200"/>
          </a:p>
          <a:p>
            <a:pPr indent="-381000" lvl="0" marL="457200" rtl="0" algn="l">
              <a:spcBef>
                <a:spcPts val="0"/>
              </a:spcBef>
              <a:spcAft>
                <a:spcPts val="0"/>
              </a:spcAft>
              <a:buSzPts val="2400"/>
              <a:buChar char="●"/>
            </a:pPr>
            <a:r>
              <a:rPr lang="en" sz="3200"/>
              <a:t>Economic </a:t>
            </a:r>
            <a:endParaRPr sz="3200"/>
          </a:p>
          <a:p>
            <a:pPr indent="-381000" lvl="0" marL="457200" rtl="0" algn="l">
              <a:spcBef>
                <a:spcPts val="0"/>
              </a:spcBef>
              <a:spcAft>
                <a:spcPts val="0"/>
              </a:spcAft>
              <a:buSzPts val="2400"/>
              <a:buChar char="●"/>
            </a:pPr>
            <a:r>
              <a:rPr lang="en" sz="3200"/>
              <a:t>Educational </a:t>
            </a:r>
            <a:endParaRPr sz="3200"/>
          </a:p>
          <a:p>
            <a:pPr indent="-381000" lvl="0" marL="457200" rtl="0" algn="l">
              <a:spcBef>
                <a:spcPts val="0"/>
              </a:spcBef>
              <a:spcAft>
                <a:spcPts val="0"/>
              </a:spcAft>
              <a:buSzPts val="2400"/>
              <a:buChar char="●"/>
            </a:pPr>
            <a:r>
              <a:rPr lang="en" sz="3200"/>
              <a:t>Language</a:t>
            </a:r>
            <a:endParaRPr sz="3200"/>
          </a:p>
          <a:p>
            <a:pPr indent="-381000" lvl="0" marL="457200" rtl="0" algn="l">
              <a:spcBef>
                <a:spcPts val="0"/>
              </a:spcBef>
              <a:spcAft>
                <a:spcPts val="0"/>
              </a:spcAft>
              <a:buSzPts val="2400"/>
              <a:buChar char="●"/>
            </a:pPr>
            <a:r>
              <a:rPr lang="en" sz="3200"/>
              <a:t>Technological</a:t>
            </a:r>
            <a:endParaRPr sz="3200"/>
          </a:p>
          <a:p>
            <a:pPr indent="-381000" lvl="0" marL="457200" algn="l">
              <a:spcBef>
                <a:spcPts val="0"/>
              </a:spcBef>
              <a:spcAft>
                <a:spcPts val="0"/>
              </a:spcAft>
              <a:buSzPts val="2400"/>
              <a:buChar char="●"/>
            </a:pPr>
            <a:r>
              <a:rPr lang="en" sz="3200"/>
              <a:t>Access</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The great thing about this?</a:t>
            </a:r>
            <a:endParaRPr/>
          </a:p>
          <a:p>
            <a:pPr indent="0" lvl="0" marL="0">
              <a:spcBef>
                <a:spcPts val="0"/>
              </a:spcBef>
              <a:spcAft>
                <a:spcPts val="0"/>
              </a:spcAft>
              <a:buNone/>
            </a:pPr>
            <a:r>
              <a:rPr lang="en"/>
              <a:t>These are </a:t>
            </a:r>
            <a:r>
              <a:rPr lang="en">
                <a:solidFill>
                  <a:srgbClr val="351C75"/>
                </a:solidFill>
                <a:latin typeface="Pacifico"/>
                <a:ea typeface="Pacifico"/>
                <a:cs typeface="Pacifico"/>
                <a:sym typeface="Pacifico"/>
              </a:rPr>
              <a:t>intersectional</a:t>
            </a:r>
            <a:r>
              <a:rPr lang="en"/>
              <a:t> issues that benefit everyone while simultaneously alleviating the </a:t>
            </a:r>
            <a:r>
              <a:rPr lang="en">
                <a:solidFill>
                  <a:srgbClr val="351C75"/>
                </a:solidFill>
                <a:latin typeface="Pacifico"/>
                <a:ea typeface="Pacifico"/>
                <a:cs typeface="Pacifico"/>
                <a:sym typeface="Pacifico"/>
              </a:rPr>
              <a:t>disproportionate impact </a:t>
            </a:r>
            <a:r>
              <a:rPr lang="en"/>
              <a:t>they have on the marginalized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Building products with accessibility standards at their core makes this infinitely easier.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351C75"/>
                </a:solidFill>
                <a:latin typeface="Pacifico"/>
                <a:ea typeface="Pacifico"/>
                <a:cs typeface="Pacifico"/>
                <a:sym typeface="Pacifico"/>
              </a:rPr>
              <a:t>Example</a:t>
            </a:r>
            <a:r>
              <a:rPr lang="en"/>
              <a:t>: Front Page Slider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Shape 245"/>
          <p:cNvPicPr preferRelativeResize="0"/>
          <p:nvPr/>
        </p:nvPicPr>
        <p:blipFill>
          <a:blip r:embed="rId3">
            <a:alphaModFix/>
          </a:blip>
          <a:stretch>
            <a:fillRect/>
          </a:stretch>
        </p:blipFill>
        <p:spPr>
          <a:xfrm>
            <a:off x="917731" y="1093550"/>
            <a:ext cx="7308574" cy="2956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Image in Text Sliders</a:t>
            </a:r>
            <a:endParaRPr/>
          </a:p>
        </p:txBody>
      </p:sp>
      <p:sp>
        <p:nvSpPr>
          <p:cNvPr id="251" name="Shape 251"/>
          <p:cNvSpPr txBox="1"/>
          <p:nvPr>
            <p:ph idx="1" type="body"/>
          </p:nvPr>
        </p:nvSpPr>
        <p:spPr>
          <a:xfrm>
            <a:off x="311700" y="2916150"/>
            <a:ext cx="3999900" cy="165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Obviously an accessibility no-no. Text inside images can’t be read by </a:t>
            </a:r>
            <a:r>
              <a:rPr lang="en"/>
              <a:t>screen readers</a:t>
            </a:r>
            <a:r>
              <a:rPr lang="en"/>
              <a:t>, and this particular slider we’re using can’t take alt text.</a:t>
            </a:r>
            <a:endParaRPr/>
          </a:p>
          <a:p>
            <a:pPr indent="0" lvl="0" marL="0">
              <a:spcBef>
                <a:spcPts val="1600"/>
              </a:spcBef>
              <a:spcAft>
                <a:spcPts val="1600"/>
              </a:spcAft>
              <a:buNone/>
            </a:pPr>
            <a:r>
              <a:t/>
            </a:r>
            <a:endParaRPr/>
          </a:p>
        </p:txBody>
      </p:sp>
      <p:sp>
        <p:nvSpPr>
          <p:cNvPr id="252" name="Shape 252"/>
          <p:cNvSpPr txBox="1"/>
          <p:nvPr>
            <p:ph idx="2" type="body"/>
          </p:nvPr>
        </p:nvSpPr>
        <p:spPr>
          <a:xfrm>
            <a:off x="4832400" y="445025"/>
            <a:ext cx="3999900" cy="410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What other issues does it cause?</a:t>
            </a:r>
            <a:endParaRPr sz="1800"/>
          </a:p>
          <a:p>
            <a:pPr indent="-317500" lvl="0" marL="457200" rtl="0">
              <a:spcBef>
                <a:spcPts val="1600"/>
              </a:spcBef>
              <a:spcAft>
                <a:spcPts val="0"/>
              </a:spcAft>
              <a:buSzPts val="1400"/>
              <a:buChar char="●"/>
            </a:pPr>
            <a:r>
              <a:rPr lang="en"/>
              <a:t>Whenever we update this slider, we have to create two versions of it: one for the English homepage, and one for the Spanish Homepage.</a:t>
            </a:r>
            <a:endParaRPr/>
          </a:p>
          <a:p>
            <a:pPr indent="-317500" lvl="0" marL="457200" rtl="0">
              <a:spcBef>
                <a:spcPts val="0"/>
              </a:spcBef>
              <a:spcAft>
                <a:spcPts val="0"/>
              </a:spcAft>
              <a:buSzPts val="1400"/>
              <a:buChar char="●"/>
            </a:pPr>
            <a:r>
              <a:rPr lang="en"/>
              <a:t>Might seem like an effective solution, but that still means we leave out other parts our audience:</a:t>
            </a:r>
            <a:endParaRPr/>
          </a:p>
          <a:p>
            <a:pPr indent="-304800" lvl="1" marL="914400" rtl="0">
              <a:spcBef>
                <a:spcPts val="0"/>
              </a:spcBef>
              <a:spcAft>
                <a:spcPts val="0"/>
              </a:spcAft>
              <a:buSzPts val="1200"/>
              <a:buChar char="○"/>
            </a:pPr>
            <a:r>
              <a:rPr lang="en"/>
              <a:t>Arlington, TX has a strong community of Vietnamese native-speakers</a:t>
            </a:r>
            <a:endParaRPr/>
          </a:p>
          <a:p>
            <a:pPr indent="-304800" lvl="1" marL="914400" rtl="0">
              <a:spcBef>
                <a:spcPts val="0"/>
              </a:spcBef>
              <a:spcAft>
                <a:spcPts val="0"/>
              </a:spcAft>
              <a:buSzPts val="1200"/>
              <a:buChar char="○"/>
            </a:pPr>
            <a:r>
              <a:rPr lang="en"/>
              <a:t>With the Toyota plant, we have an increase in the number of Japanese speakers who come in</a:t>
            </a:r>
            <a:endParaRPr/>
          </a:p>
          <a:p>
            <a:pPr indent="-317500" lvl="0" marL="457200">
              <a:spcBef>
                <a:spcPts val="0"/>
              </a:spcBef>
              <a:spcAft>
                <a:spcPts val="0"/>
              </a:spcAft>
              <a:buSzPts val="1400"/>
              <a:buChar char="●"/>
            </a:pPr>
            <a:r>
              <a:rPr lang="en"/>
              <a:t>People on low bandwidth connections might not get to see this information due to load times.</a:t>
            </a:r>
            <a:endParaRPr/>
          </a:p>
        </p:txBody>
      </p:sp>
      <p:pic>
        <p:nvPicPr>
          <p:cNvPr id="253" name="Shape 253"/>
          <p:cNvPicPr preferRelativeResize="0"/>
          <p:nvPr/>
        </p:nvPicPr>
        <p:blipFill>
          <a:blip r:embed="rId3">
            <a:alphaModFix/>
          </a:blip>
          <a:stretch>
            <a:fillRect/>
          </a:stretch>
        </p:blipFill>
        <p:spPr>
          <a:xfrm>
            <a:off x="495352" y="1232225"/>
            <a:ext cx="3632596" cy="1469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1155CC"/>
                </a:solidFill>
                <a:latin typeface="Pacifico"/>
                <a:ea typeface="Pacifico"/>
                <a:cs typeface="Pacifico"/>
                <a:sym typeface="Pacifico"/>
              </a:rPr>
              <a:t>Solution</a:t>
            </a:r>
            <a:r>
              <a:rPr lang="en"/>
              <a:t>: Front Page Panels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b="0" l="0" r="1254" t="0"/>
          <a:stretch/>
        </p:blipFill>
        <p:spPr>
          <a:xfrm>
            <a:off x="1278675" y="875825"/>
            <a:ext cx="6586649" cy="3391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459075" y="1076125"/>
            <a:ext cx="8225850" cy="2991250"/>
          </a:xfrm>
          <a:prstGeom prst="rect">
            <a:avLst/>
          </a:prstGeom>
          <a:noFill/>
          <a:ln>
            <a:noFill/>
          </a:ln>
        </p:spPr>
      </p:pic>
      <p:sp>
        <p:nvSpPr>
          <p:cNvPr id="269" name="Shape 269"/>
          <p:cNvSpPr/>
          <p:nvPr/>
        </p:nvSpPr>
        <p:spPr>
          <a:xfrm>
            <a:off x="2268275" y="982875"/>
            <a:ext cx="1379700" cy="3981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p:nvPr/>
        </p:nvSpPr>
        <p:spPr>
          <a:xfrm>
            <a:off x="2360925" y="1589425"/>
            <a:ext cx="548100" cy="516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txBox="1"/>
          <p:nvPr/>
        </p:nvSpPr>
        <p:spPr>
          <a:xfrm>
            <a:off x="2268275" y="982875"/>
            <a:ext cx="12858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Taxonomy</a:t>
            </a:r>
            <a:endParaRPr/>
          </a:p>
        </p:txBody>
      </p:sp>
      <p:sp>
        <p:nvSpPr>
          <p:cNvPr id="272" name="Shape 272"/>
          <p:cNvSpPr/>
          <p:nvPr/>
        </p:nvSpPr>
        <p:spPr>
          <a:xfrm>
            <a:off x="4491750" y="2405775"/>
            <a:ext cx="1379700" cy="3981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txBox="1"/>
          <p:nvPr/>
        </p:nvSpPr>
        <p:spPr>
          <a:xfrm>
            <a:off x="4491750" y="2405775"/>
            <a:ext cx="1285800" cy="33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Node Title</a:t>
            </a:r>
            <a:endParaRPr/>
          </a:p>
        </p:txBody>
      </p:sp>
      <p:sp>
        <p:nvSpPr>
          <p:cNvPr id="274" name="Shape 274"/>
          <p:cNvSpPr/>
          <p:nvPr/>
        </p:nvSpPr>
        <p:spPr>
          <a:xfrm>
            <a:off x="3647975" y="2292450"/>
            <a:ext cx="548100" cy="558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sharing the ways that we </a:t>
            </a:r>
            <a:r>
              <a:rPr lang="en">
                <a:solidFill>
                  <a:srgbClr val="FF9900"/>
                </a:solidFill>
                <a:latin typeface="Pacifico"/>
                <a:ea typeface="Pacifico"/>
                <a:cs typeface="Pacifico"/>
                <a:sym typeface="Pacifico"/>
              </a:rPr>
              <a:t>borked up</a:t>
            </a:r>
            <a:r>
              <a:rPr lang="en"/>
              <a:t> in achieving that goal,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351C75"/>
                </a:solidFill>
                <a:latin typeface="Pacifico"/>
                <a:ea typeface="Pacifico"/>
                <a:cs typeface="Pacifico"/>
                <a:sym typeface="Pacifico"/>
              </a:rPr>
              <a:t>Case Study</a:t>
            </a:r>
            <a:r>
              <a:rPr lang="en"/>
              <a:t>: New Login Procedures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p:nvPr/>
        </p:nvSpPr>
        <p:spPr>
          <a:xfrm>
            <a:off x="2768250" y="999800"/>
            <a:ext cx="3607500" cy="32847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nvSpPr>
        <p:spPr>
          <a:xfrm>
            <a:off x="2884500" y="1886175"/>
            <a:ext cx="3375000" cy="4446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txBox="1"/>
          <p:nvPr/>
        </p:nvSpPr>
        <p:spPr>
          <a:xfrm>
            <a:off x="2884500" y="1926525"/>
            <a:ext cx="3312300" cy="36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username</a:t>
            </a:r>
            <a:endParaRPr/>
          </a:p>
        </p:txBody>
      </p:sp>
      <p:sp>
        <p:nvSpPr>
          <p:cNvPr id="287" name="Shape 287"/>
          <p:cNvSpPr/>
          <p:nvPr/>
        </p:nvSpPr>
        <p:spPr>
          <a:xfrm>
            <a:off x="2884500" y="2695400"/>
            <a:ext cx="3375000" cy="4446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txBox="1"/>
          <p:nvPr/>
        </p:nvSpPr>
        <p:spPr>
          <a:xfrm>
            <a:off x="2884500" y="2735750"/>
            <a:ext cx="3312300" cy="36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password</a:t>
            </a:r>
            <a:endParaRPr/>
          </a:p>
        </p:txBody>
      </p:sp>
      <p:sp>
        <p:nvSpPr>
          <p:cNvPr id="289" name="Shape 289"/>
          <p:cNvSpPr txBox="1"/>
          <p:nvPr/>
        </p:nvSpPr>
        <p:spPr>
          <a:xfrm>
            <a:off x="2884500" y="1114525"/>
            <a:ext cx="3082200" cy="31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t>Please Login</a:t>
            </a:r>
            <a:endParaRPr sz="3000"/>
          </a:p>
        </p:txBody>
      </p:sp>
      <p:sp>
        <p:nvSpPr>
          <p:cNvPr id="290" name="Shape 290"/>
          <p:cNvSpPr/>
          <p:nvPr/>
        </p:nvSpPr>
        <p:spPr>
          <a:xfrm>
            <a:off x="3543750" y="3544975"/>
            <a:ext cx="1993800" cy="363900"/>
          </a:xfrm>
          <a:prstGeom prst="roundRect">
            <a:avLst>
              <a:gd fmla="val 16667" name="adj"/>
            </a:avLst>
          </a:prstGeom>
          <a:solidFill>
            <a:srgbClr val="F1C23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txBox="1"/>
          <p:nvPr/>
        </p:nvSpPr>
        <p:spPr>
          <a:xfrm>
            <a:off x="3702750" y="3545575"/>
            <a:ext cx="1675800" cy="318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a:solidFill>
                  <a:srgbClr val="FFFFFF"/>
                </a:solidFill>
              </a:rPr>
              <a:t>Login</a:t>
            </a:r>
            <a:endParaRPr b="1">
              <a:solidFill>
                <a:srgbClr val="FFFFFF"/>
              </a:solidFill>
            </a:endParaRPr>
          </a:p>
        </p:txBody>
      </p:sp>
      <p:sp>
        <p:nvSpPr>
          <p:cNvPr id="292" name="Shape 292"/>
          <p:cNvSpPr txBox="1"/>
          <p:nvPr/>
        </p:nvSpPr>
        <p:spPr>
          <a:xfrm>
            <a:off x="3448800" y="4499850"/>
            <a:ext cx="2183700" cy="402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*not the actual interface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419100" lvl="0" marL="457200" algn="l">
              <a:spcBef>
                <a:spcPts val="0"/>
              </a:spcBef>
              <a:spcAft>
                <a:spcPts val="0"/>
              </a:spcAft>
              <a:buSzPts val="3000"/>
              <a:buChar char="●"/>
            </a:pPr>
            <a:r>
              <a:rPr lang="en" sz="3000"/>
              <a:t>Nefarious folks kept trying to brute force in usernames and passwords</a:t>
            </a:r>
            <a:endParaRPr sz="3000"/>
          </a:p>
          <a:p>
            <a:pPr indent="-419100" lvl="0" marL="457200" algn="l">
              <a:spcBef>
                <a:spcPts val="0"/>
              </a:spcBef>
              <a:spcAft>
                <a:spcPts val="0"/>
              </a:spcAft>
              <a:buSzPts val="3000"/>
              <a:buChar char="●"/>
            </a:pPr>
            <a:r>
              <a:rPr lang="en" sz="3000"/>
              <a:t>Changed the process to three steps on separate pages</a:t>
            </a:r>
            <a:endParaRPr sz="3000"/>
          </a:p>
          <a:p>
            <a:pPr indent="-419100" lvl="0" marL="457200" algn="l">
              <a:spcBef>
                <a:spcPts val="0"/>
              </a:spcBef>
              <a:spcAft>
                <a:spcPts val="0"/>
              </a:spcAft>
              <a:buSzPts val="3000"/>
              <a:buChar char="●"/>
            </a:pPr>
            <a:r>
              <a:rPr lang="en" sz="3000"/>
              <a:t>Required users to come up with three security questions</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We explained this new process to returning users in a modal. :D</a:t>
            </a:r>
            <a:endParaRPr/>
          </a:p>
          <a:p>
            <a:pPr indent="0" lvl="0" marL="0">
              <a:spcBef>
                <a:spcPts val="0"/>
              </a:spcBef>
              <a:spcAft>
                <a:spcPts val="0"/>
              </a:spcAft>
              <a:buNone/>
            </a:pPr>
            <a:r>
              <a:rPr lang="en" sz="2400"/>
              <a:t>(Please don’t use modals unless absolutely necessary)</a:t>
            </a:r>
            <a:br>
              <a:rPr lang="en" sz="2400"/>
            </a:br>
            <a:r>
              <a:rPr lang="en" sz="1800"/>
              <a:t>(I hate them so, so much)</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On checking our Drupal analytics, the Forgot Password link showed up as the top hit, but in </a:t>
            </a:r>
            <a:r>
              <a:rPr lang="en">
                <a:solidFill>
                  <a:srgbClr val="FF9900"/>
                </a:solidFill>
                <a:latin typeface="Pacifico"/>
                <a:ea typeface="Pacifico"/>
                <a:cs typeface="Pacifico"/>
                <a:sym typeface="Pacifico"/>
              </a:rPr>
              <a:t>Spanish</a:t>
            </a:r>
            <a:r>
              <a:rPr lang="en"/>
              <a: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gives?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The modal was only in </a:t>
            </a:r>
            <a:r>
              <a:rPr lang="en">
                <a:solidFill>
                  <a:srgbClr val="FF0000"/>
                </a:solidFill>
                <a:latin typeface="Pacifico"/>
                <a:ea typeface="Pacifico"/>
                <a:cs typeface="Pacifico"/>
                <a:sym typeface="Pacifico"/>
              </a:rPr>
              <a:t>English</a:t>
            </a:r>
            <a:r>
              <a:rPr lang="en"/>
              <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b="17976" l="9513" r="14197" t="13619"/>
          <a:stretch/>
        </p:blipFill>
        <p:spPr>
          <a:xfrm>
            <a:off x="4659300" y="122550"/>
            <a:ext cx="4332299" cy="4826874"/>
          </a:xfrm>
          <a:prstGeom prst="rect">
            <a:avLst/>
          </a:prstGeom>
          <a:noFill/>
          <a:ln>
            <a:noFill/>
          </a:ln>
        </p:spPr>
      </p:pic>
      <p:sp>
        <p:nvSpPr>
          <p:cNvPr id="323" name="Shape 323"/>
          <p:cNvSpPr txBox="1"/>
          <p:nvPr/>
        </p:nvSpPr>
        <p:spPr>
          <a:xfrm>
            <a:off x="258450" y="239100"/>
            <a:ext cx="3979200" cy="107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latin typeface="Raleway"/>
                <a:ea typeface="Raleway"/>
                <a:cs typeface="Raleway"/>
                <a:sym typeface="Raleway"/>
              </a:rPr>
              <a:t>The City of Dallas:</a:t>
            </a:r>
            <a:endParaRPr sz="3000">
              <a:latin typeface="Raleway"/>
              <a:ea typeface="Raleway"/>
              <a:cs typeface="Raleway"/>
              <a:sym typeface="Raleway"/>
            </a:endParaRPr>
          </a:p>
          <a:p>
            <a:pPr indent="0" lvl="0" marL="0" rtl="0">
              <a:spcBef>
                <a:spcPts val="0"/>
              </a:spcBef>
              <a:spcAft>
                <a:spcPts val="0"/>
              </a:spcAft>
              <a:buNone/>
            </a:pPr>
            <a:r>
              <a:rPr lang="en" sz="3000">
                <a:latin typeface="Raleway"/>
                <a:ea typeface="Raleway"/>
                <a:cs typeface="Raleway"/>
                <a:sym typeface="Raleway"/>
              </a:rPr>
              <a:t>Stats</a:t>
            </a:r>
            <a:endParaRPr sz="3000">
              <a:latin typeface="Raleway"/>
              <a:ea typeface="Raleway"/>
              <a:cs typeface="Raleway"/>
              <a:sym typeface="Raleway"/>
            </a:endParaRPr>
          </a:p>
        </p:txBody>
      </p:sp>
      <p:sp>
        <p:nvSpPr>
          <p:cNvPr id="324" name="Shape 324"/>
          <p:cNvSpPr txBox="1"/>
          <p:nvPr/>
        </p:nvSpPr>
        <p:spPr>
          <a:xfrm>
            <a:off x="258450" y="1440225"/>
            <a:ext cx="4122600" cy="1194600"/>
          </a:xfrm>
          <a:prstGeom prst="rect">
            <a:avLst/>
          </a:prstGeom>
          <a:noFill/>
          <a:ln>
            <a:noFill/>
          </a:ln>
        </p:spPr>
        <p:txBody>
          <a:bodyPr anchorCtr="0" anchor="t" bIns="91425" lIns="91425" spcFirstLastPara="1" rIns="91425" wrap="square" tIns="91425">
            <a:noAutofit/>
          </a:bodyPr>
          <a:lstStyle/>
          <a:p>
            <a:pPr indent="-330200" lvl="0" marL="457200" rtl="0">
              <a:spcBef>
                <a:spcPts val="0"/>
              </a:spcBef>
              <a:spcAft>
                <a:spcPts val="0"/>
              </a:spcAft>
              <a:buClr>
                <a:srgbClr val="999999"/>
              </a:buClr>
              <a:buSzPts val="1600"/>
              <a:buChar char="●"/>
            </a:pPr>
            <a:r>
              <a:rPr lang="en" sz="1600">
                <a:solidFill>
                  <a:srgbClr val="999999"/>
                </a:solidFill>
              </a:rPr>
              <a:t>1.3 million people live in the City of Dallas</a:t>
            </a:r>
            <a:endParaRPr sz="1600">
              <a:solidFill>
                <a:srgbClr val="999999"/>
              </a:solidFill>
            </a:endParaRPr>
          </a:p>
          <a:p>
            <a:pPr indent="-330200" lvl="0" marL="457200" rtl="0">
              <a:spcBef>
                <a:spcPts val="0"/>
              </a:spcBef>
              <a:spcAft>
                <a:spcPts val="0"/>
              </a:spcAft>
              <a:buSzPts val="1600"/>
              <a:buChar char="●"/>
            </a:pPr>
            <a:r>
              <a:rPr lang="en" sz="1600"/>
              <a:t>33.4% of the overall population of Dallas, TX are native Spanish speakers.</a:t>
            </a:r>
            <a:endParaRPr sz="1600"/>
          </a:p>
          <a:p>
            <a:pPr indent="-330200" lvl="0" marL="457200" rtl="0">
              <a:spcBef>
                <a:spcPts val="0"/>
              </a:spcBef>
              <a:spcAft>
                <a:spcPts val="0"/>
              </a:spcAft>
              <a:buClr>
                <a:srgbClr val="999999"/>
              </a:buClr>
              <a:buSzPts val="1600"/>
              <a:buChar char="●"/>
            </a:pPr>
            <a:r>
              <a:rPr lang="en" sz="1600">
                <a:solidFill>
                  <a:srgbClr val="999999"/>
                </a:solidFill>
              </a:rPr>
              <a:t>Most of the employees (62.9%) for the City of Dallas do not live in city limits (NBC DFW, </a:t>
            </a:r>
            <a:r>
              <a:rPr lang="en" sz="1600" u="sng">
                <a:solidFill>
                  <a:srgbClr val="999999"/>
                </a:solidFill>
                <a:hlinkClick r:id="rId4"/>
              </a:rPr>
              <a:t>New Figures Verify Most Dallas City Employees Live Elsewhere</a:t>
            </a:r>
            <a:r>
              <a:rPr lang="en" sz="1600">
                <a:solidFill>
                  <a:srgbClr val="999999"/>
                </a:solidFill>
              </a:rPr>
              <a:t>, Apr 17, 2018)</a:t>
            </a:r>
            <a:endParaRPr sz="1600">
              <a:solidFill>
                <a:srgbClr val="999999"/>
              </a:solidFill>
            </a:endParaRPr>
          </a:p>
        </p:txBody>
      </p:sp>
      <p:sp>
        <p:nvSpPr>
          <p:cNvPr id="325" name="Shape 325"/>
          <p:cNvSpPr txBox="1"/>
          <p:nvPr/>
        </p:nvSpPr>
        <p:spPr>
          <a:xfrm>
            <a:off x="365225" y="3947425"/>
            <a:ext cx="4015800" cy="107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Unfortunately, the security questions were also only </a:t>
            </a:r>
            <a:r>
              <a:rPr lang="en"/>
              <a:t>in </a:t>
            </a:r>
            <a:r>
              <a:rPr lang="en">
                <a:solidFill>
                  <a:srgbClr val="FF0000"/>
                </a:solidFill>
                <a:latin typeface="Pacifico"/>
                <a:ea typeface="Pacifico"/>
                <a:cs typeface="Pacifico"/>
                <a:sym typeface="Pacifico"/>
              </a:rPr>
              <a:t>English</a:t>
            </a:r>
            <a:r>
              <a:rPr lang="en"/>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The forgot password link gave users a </a:t>
            </a:r>
            <a:r>
              <a:rPr lang="en">
                <a:solidFill>
                  <a:srgbClr val="FF9900"/>
                </a:solidFill>
                <a:latin typeface="Pacifico"/>
                <a:ea typeface="Pacifico"/>
                <a:cs typeface="Pacifico"/>
                <a:sym typeface="Pacifico"/>
              </a:rPr>
              <a:t>workaround</a:t>
            </a:r>
            <a:r>
              <a:rPr lang="en"/>
              <a:t>, in that it let them login without having to deal with the hassle of the unexplained new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things that we’re </a:t>
            </a:r>
            <a:r>
              <a:rPr lang="en">
                <a:solidFill>
                  <a:srgbClr val="351C75"/>
                </a:solidFill>
                <a:latin typeface="Pacifico"/>
                <a:ea typeface="Pacifico"/>
                <a:cs typeface="Pacifico"/>
                <a:sym typeface="Pacifico"/>
              </a:rPr>
              <a:t>changing</a:t>
            </a:r>
            <a:r>
              <a:rPr lang="en"/>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Shape 340"/>
          <p:cNvPicPr preferRelativeResize="0"/>
          <p:nvPr/>
        </p:nvPicPr>
        <p:blipFill rotWithShape="1">
          <a:blip r:embed="rId3">
            <a:alphaModFix/>
          </a:blip>
          <a:srcRect b="0" l="0" r="40055" t="0"/>
          <a:stretch/>
        </p:blipFill>
        <p:spPr>
          <a:xfrm>
            <a:off x="4095800" y="772400"/>
            <a:ext cx="4736501" cy="3708300"/>
          </a:xfrm>
          <a:prstGeom prst="rect">
            <a:avLst/>
          </a:prstGeom>
          <a:noFill/>
          <a:ln>
            <a:noFill/>
          </a:ln>
        </p:spPr>
      </p:pic>
      <p:sp>
        <p:nvSpPr>
          <p:cNvPr id="341" name="Shape 341"/>
          <p:cNvSpPr txBox="1"/>
          <p:nvPr>
            <p:ph idx="1" type="body"/>
          </p:nvPr>
        </p:nvSpPr>
        <p:spPr>
          <a:xfrm>
            <a:off x="311700" y="860575"/>
            <a:ext cx="3682500" cy="370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solidFill>
                  <a:srgbClr val="0B5394"/>
                </a:solidFill>
                <a:latin typeface="Pacifico"/>
                <a:ea typeface="Pacifico"/>
                <a:cs typeface="Pacifico"/>
                <a:sym typeface="Pacifico"/>
              </a:rPr>
              <a:t>Solution:</a:t>
            </a:r>
            <a:endParaRPr sz="3600">
              <a:solidFill>
                <a:srgbClr val="0B5394"/>
              </a:solidFill>
              <a:latin typeface="Pacifico"/>
              <a:ea typeface="Pacifico"/>
              <a:cs typeface="Pacifico"/>
              <a:sym typeface="Pacifico"/>
            </a:endParaRPr>
          </a:p>
          <a:p>
            <a:pPr indent="0" lvl="0" marL="0" rtl="0">
              <a:spcBef>
                <a:spcPts val="1600"/>
              </a:spcBef>
              <a:spcAft>
                <a:spcPts val="1600"/>
              </a:spcAft>
              <a:buNone/>
            </a:pPr>
            <a:r>
              <a:rPr lang="en" sz="2400"/>
              <a:t>We translated the modal to Spanish, and we also added Spanish translations of the security question.</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
              <a:t>2. Identify the pain points that create challenges for your audience (which are often intersectional in nature)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 Design your products to offset the situations that result from the marginalization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400"/>
              <a:t>Because employees in</a:t>
            </a:r>
            <a:endParaRPr sz="3400"/>
          </a:p>
          <a:p>
            <a:pPr indent="0" lvl="0" marL="0" rtl="0">
              <a:spcBef>
                <a:spcPts val="0"/>
              </a:spcBef>
              <a:spcAft>
                <a:spcPts val="0"/>
              </a:spcAft>
              <a:buNone/>
            </a:pPr>
            <a:r>
              <a:rPr lang="en">
                <a:solidFill>
                  <a:srgbClr val="351C75"/>
                </a:solidFill>
                <a:latin typeface="Pacifico"/>
                <a:ea typeface="Pacifico"/>
                <a:cs typeface="Pacifico"/>
                <a:sym typeface="Pacifico"/>
              </a:rPr>
              <a:t>City Hall, </a:t>
            </a:r>
            <a:r>
              <a:rPr lang="en">
                <a:solidFill>
                  <a:srgbClr val="000000"/>
                </a:solidFill>
              </a:rPr>
              <a:t>the </a:t>
            </a:r>
            <a:r>
              <a:rPr lang="en">
                <a:solidFill>
                  <a:srgbClr val="38761D"/>
                </a:solidFill>
                <a:latin typeface="Pacifico"/>
                <a:ea typeface="Pacifico"/>
                <a:cs typeface="Pacifico"/>
                <a:sym typeface="Pacifico"/>
              </a:rPr>
              <a:t>Streets Department, </a:t>
            </a:r>
            <a:r>
              <a:rPr lang="en">
                <a:solidFill>
                  <a:srgbClr val="000000"/>
                </a:solidFill>
              </a:rPr>
              <a:t>the</a:t>
            </a:r>
            <a:endParaRPr>
              <a:solidFill>
                <a:srgbClr val="000000"/>
              </a:solidFill>
            </a:endParaRPr>
          </a:p>
          <a:p>
            <a:pPr indent="0" lvl="0" marL="0" rtl="0">
              <a:spcBef>
                <a:spcPts val="0"/>
              </a:spcBef>
              <a:spcAft>
                <a:spcPts val="0"/>
              </a:spcAft>
              <a:buNone/>
            </a:pPr>
            <a:r>
              <a:rPr lang="en">
                <a:solidFill>
                  <a:srgbClr val="FF9900"/>
                </a:solidFill>
                <a:latin typeface="Pacifico"/>
                <a:ea typeface="Pacifico"/>
                <a:cs typeface="Pacifico"/>
                <a:sym typeface="Pacifico"/>
              </a:rPr>
              <a:t>Parks Department, </a:t>
            </a:r>
            <a:r>
              <a:rPr lang="en">
                <a:solidFill>
                  <a:srgbClr val="000000"/>
                </a:solidFill>
              </a:rPr>
              <a:t>and </a:t>
            </a:r>
            <a:r>
              <a:rPr lang="en">
                <a:solidFill>
                  <a:srgbClr val="000000"/>
                </a:solidFill>
              </a:rPr>
              <a:t>the</a:t>
            </a:r>
            <a:endParaRPr>
              <a:solidFill>
                <a:srgbClr val="000000"/>
              </a:solidFill>
            </a:endParaRPr>
          </a:p>
          <a:p>
            <a:pPr indent="0" lvl="0" marL="0" rtl="0">
              <a:spcBef>
                <a:spcPts val="0"/>
              </a:spcBef>
              <a:spcAft>
                <a:spcPts val="0"/>
              </a:spcAft>
              <a:buNone/>
            </a:pPr>
            <a:r>
              <a:rPr lang="en">
                <a:solidFill>
                  <a:srgbClr val="0B5394"/>
                </a:solidFill>
                <a:latin typeface="Pacifico"/>
                <a:ea typeface="Pacifico"/>
                <a:cs typeface="Pacifico"/>
                <a:sym typeface="Pacifico"/>
              </a:rPr>
              <a:t>City Attorney’s Office</a:t>
            </a:r>
            <a:endParaRPr>
              <a:solidFill>
                <a:srgbClr val="0B5394"/>
              </a:solidFill>
              <a:latin typeface="Pacifico"/>
              <a:ea typeface="Pacifico"/>
              <a:cs typeface="Pacifico"/>
              <a:sym typeface="Pacifico"/>
            </a:endParaRPr>
          </a:p>
          <a:p>
            <a:pPr indent="0" lvl="0" marL="0">
              <a:spcBef>
                <a:spcPts val="0"/>
              </a:spcBef>
              <a:spcAft>
                <a:spcPts val="0"/>
              </a:spcAft>
              <a:buNone/>
            </a:pPr>
            <a:r>
              <a:rPr lang="en"/>
              <a:t>can have very different experiences and challenges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And </a:t>
            </a:r>
            <a:r>
              <a:rPr lang="en">
                <a:solidFill>
                  <a:srgbClr val="1155CC"/>
                </a:solidFill>
                <a:latin typeface="Pacifico"/>
                <a:ea typeface="Pacifico"/>
                <a:cs typeface="Pacifico"/>
                <a:sym typeface="Pacifico"/>
              </a:rPr>
              <a:t>retirees</a:t>
            </a:r>
            <a:r>
              <a:rPr lang="en"/>
              <a:t> have different needs and requirements all their own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...resulting in very different user experiences that need to be accounted for in your site’s architecture and content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Due to my hybrid role, I’m able to learn this data from </a:t>
            </a:r>
            <a:r>
              <a:rPr lang="en">
                <a:solidFill>
                  <a:srgbClr val="351C75"/>
                </a:solidFill>
                <a:latin typeface="Pacifico"/>
                <a:ea typeface="Pacifico"/>
                <a:cs typeface="Pacifico"/>
                <a:sym typeface="Pacifico"/>
              </a:rPr>
              <a:t>one-on-one experiences</a:t>
            </a:r>
            <a:r>
              <a:rPr lang="en"/>
              <a:t> with members (help desk, at member meetings),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From </a:t>
            </a:r>
            <a:r>
              <a:rPr lang="en">
                <a:solidFill>
                  <a:srgbClr val="00FF00"/>
                </a:solidFill>
                <a:latin typeface="Pacifico"/>
                <a:ea typeface="Pacifico"/>
                <a:cs typeface="Pacifico"/>
                <a:sym typeface="Pacifico"/>
              </a:rPr>
              <a:t>analytics data</a:t>
            </a:r>
            <a:r>
              <a:rPr lang="en"/>
              <a:t> (Drupal, Google, Facebook, Mailchimp)</a:t>
            </a:r>
            <a:endParaRPr/>
          </a:p>
        </p:txBody>
      </p:sp>
      <p:pic>
        <p:nvPicPr>
          <p:cNvPr id="377" name="Shape 377"/>
          <p:cNvPicPr preferRelativeResize="0"/>
          <p:nvPr/>
        </p:nvPicPr>
        <p:blipFill rotWithShape="1">
          <a:blip r:embed="rId3">
            <a:alphaModFix/>
          </a:blip>
          <a:srcRect b="0" l="0" r="0" t="56128"/>
          <a:stretch/>
        </p:blipFill>
        <p:spPr>
          <a:xfrm>
            <a:off x="1062336" y="3175050"/>
            <a:ext cx="7019330" cy="19684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And from </a:t>
            </a:r>
            <a:r>
              <a:rPr lang="en">
                <a:solidFill>
                  <a:srgbClr val="1155CC"/>
                </a:solidFill>
                <a:latin typeface="Pacifico"/>
                <a:ea typeface="Pacifico"/>
                <a:cs typeface="Pacifico"/>
                <a:sym typeface="Pacifico"/>
              </a:rPr>
              <a:t>member feedback surveys</a:t>
            </a:r>
            <a:endParaRPr>
              <a:solidFill>
                <a:srgbClr val="1155CC"/>
              </a:solidFill>
              <a:latin typeface="Pacifico"/>
              <a:ea typeface="Pacifico"/>
              <a:cs typeface="Pacifico"/>
              <a:sym typeface="Pacific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Shape 387"/>
          <p:cNvPicPr preferRelativeResize="0"/>
          <p:nvPr/>
        </p:nvPicPr>
        <p:blipFill>
          <a:blip r:embed="rId3">
            <a:alphaModFix/>
          </a:blip>
          <a:stretch>
            <a:fillRect/>
          </a:stretch>
        </p:blipFill>
        <p:spPr>
          <a:xfrm>
            <a:off x="1327025" y="164000"/>
            <a:ext cx="6489951" cy="4815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and tools you can use to achieve similar results in your projects.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000000"/>
                </a:solidFill>
              </a:rPr>
              <a:t>What Have We</a:t>
            </a:r>
            <a:r>
              <a:rPr lang="en">
                <a:solidFill>
                  <a:srgbClr val="351C75"/>
                </a:solidFill>
                <a:latin typeface="Pacifico"/>
                <a:ea typeface="Pacifico"/>
                <a:cs typeface="Pacifico"/>
                <a:sym typeface="Pacifico"/>
              </a:rPr>
              <a:t> Learned?</a:t>
            </a:r>
            <a:endParaRPr>
              <a:solidFill>
                <a:srgbClr val="351C75"/>
              </a:solidFill>
              <a:latin typeface="Pacifico"/>
              <a:ea typeface="Pacifico"/>
              <a:cs typeface="Pacifico"/>
              <a:sym typeface="Pacific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We have to hold ourselves accountable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idx="1" type="body"/>
          </p:nvPr>
        </p:nvSpPr>
        <p:spPr>
          <a:xfrm>
            <a:off x="311700" y="1152475"/>
            <a:ext cx="56748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Once we had a portal, we had customers (our members) who needed service</a:t>
            </a:r>
            <a:endParaRPr/>
          </a:p>
          <a:p>
            <a:pPr indent="-342900" lvl="0" marL="457200" rtl="0">
              <a:spcBef>
                <a:spcPts val="0"/>
              </a:spcBef>
              <a:spcAft>
                <a:spcPts val="0"/>
              </a:spcAft>
              <a:buSzPts val="1800"/>
              <a:buChar char="●"/>
            </a:pPr>
            <a:r>
              <a:rPr lang="en"/>
              <a:t>My role transitioned from being just a Frontend Developer to being the UX Developer</a:t>
            </a:r>
            <a:endParaRPr/>
          </a:p>
          <a:p>
            <a:pPr indent="-342900" lvl="0" marL="457200" rtl="0">
              <a:spcBef>
                <a:spcPts val="0"/>
              </a:spcBef>
              <a:spcAft>
                <a:spcPts val="0"/>
              </a:spcAft>
              <a:buSzPts val="1800"/>
              <a:buChar char="●"/>
            </a:pPr>
            <a:r>
              <a:rPr lang="en"/>
              <a:t>Web portal team adopted a ticketing system</a:t>
            </a:r>
            <a:endParaRPr/>
          </a:p>
          <a:p>
            <a:pPr indent="-342900" lvl="0" marL="457200" rtl="0">
              <a:spcBef>
                <a:spcPts val="0"/>
              </a:spcBef>
              <a:spcAft>
                <a:spcPts val="0"/>
              </a:spcAft>
              <a:buSzPts val="1800"/>
              <a:buChar char="●"/>
            </a:pPr>
            <a:r>
              <a:rPr lang="en"/>
              <a:t>Adopted a project management system</a:t>
            </a:r>
            <a:endParaRPr/>
          </a:p>
          <a:p>
            <a:pPr indent="-342900" lvl="0" marL="457200" rtl="0">
              <a:spcBef>
                <a:spcPts val="0"/>
              </a:spcBef>
              <a:spcAft>
                <a:spcPts val="0"/>
              </a:spcAft>
              <a:buSzPts val="1800"/>
              <a:buChar char="●"/>
            </a:pPr>
            <a:r>
              <a:rPr lang="en"/>
              <a:t>A standards list for all new custom products/modules</a:t>
            </a:r>
            <a:endParaRPr/>
          </a:p>
          <a:p>
            <a:pPr indent="-317500" lvl="1" marL="914400" rtl="0">
              <a:spcBef>
                <a:spcPts val="0"/>
              </a:spcBef>
              <a:spcAft>
                <a:spcPts val="0"/>
              </a:spcAft>
              <a:buSzPts val="1400"/>
              <a:buChar char="○"/>
            </a:pPr>
            <a:r>
              <a:rPr lang="en"/>
              <a:t>Built so that availability in Spanish was easy</a:t>
            </a:r>
            <a:endParaRPr/>
          </a:p>
          <a:p>
            <a:pPr indent="-317500" lvl="1" marL="914400" rtl="0">
              <a:spcBef>
                <a:spcPts val="0"/>
              </a:spcBef>
              <a:spcAft>
                <a:spcPts val="0"/>
              </a:spcAft>
              <a:buSzPts val="1400"/>
              <a:buChar char="○"/>
            </a:pPr>
            <a:r>
              <a:rPr lang="en"/>
              <a:t>Mobile testing is required</a:t>
            </a:r>
            <a:endParaRPr/>
          </a:p>
          <a:p>
            <a:pPr indent="-317500" lvl="1" marL="914400" rtl="0">
              <a:spcBef>
                <a:spcPts val="0"/>
              </a:spcBef>
              <a:spcAft>
                <a:spcPts val="0"/>
              </a:spcAft>
              <a:buSzPts val="1400"/>
              <a:buChar char="○"/>
            </a:pPr>
            <a:r>
              <a:rPr lang="en"/>
              <a:t>Now ensuring the builds are accessible</a:t>
            </a:r>
            <a:endParaRPr/>
          </a:p>
        </p:txBody>
      </p:sp>
      <p:sp>
        <p:nvSpPr>
          <p:cNvPr id="403" name="Shape 4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New Standards for Development</a:t>
            </a:r>
            <a:endParaRPr/>
          </a:p>
        </p:txBody>
      </p:sp>
      <p:pic>
        <p:nvPicPr>
          <p:cNvPr id="404" name="Shape 404"/>
          <p:cNvPicPr preferRelativeResize="0"/>
          <p:nvPr/>
        </p:nvPicPr>
        <p:blipFill>
          <a:blip r:embed="rId3">
            <a:alphaModFix/>
          </a:blip>
          <a:stretch>
            <a:fillRect/>
          </a:stretch>
        </p:blipFill>
        <p:spPr>
          <a:xfrm>
            <a:off x="6101400" y="643325"/>
            <a:ext cx="2737800" cy="366397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Shape 409"/>
          <p:cNvPicPr preferRelativeResize="0"/>
          <p:nvPr/>
        </p:nvPicPr>
        <p:blipFill rotWithShape="1">
          <a:blip r:embed="rId3">
            <a:alphaModFix/>
          </a:blip>
          <a:srcRect b="0" l="0" r="0" t="4743"/>
          <a:stretch/>
        </p:blipFill>
        <p:spPr>
          <a:xfrm>
            <a:off x="311700" y="1152475"/>
            <a:ext cx="3750200" cy="3699675"/>
          </a:xfrm>
          <a:prstGeom prst="rect">
            <a:avLst/>
          </a:prstGeom>
          <a:noFill/>
          <a:ln>
            <a:noFill/>
          </a:ln>
        </p:spPr>
      </p:pic>
      <p:sp>
        <p:nvSpPr>
          <p:cNvPr id="410" name="Shape 4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Screens and Devices</a:t>
            </a:r>
            <a:endParaRPr/>
          </a:p>
        </p:txBody>
      </p:sp>
      <p:sp>
        <p:nvSpPr>
          <p:cNvPr id="411" name="Shape 41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one of the most important screens we have.</a:t>
            </a:r>
            <a:endParaRPr/>
          </a:p>
          <a:p>
            <a:pPr indent="-317500" lvl="0" marL="457200" rtl="0">
              <a:spcBef>
                <a:spcPts val="1600"/>
              </a:spcBef>
              <a:spcAft>
                <a:spcPts val="0"/>
              </a:spcAft>
              <a:buSzPts val="1400"/>
              <a:buChar char="●"/>
            </a:pPr>
            <a:r>
              <a:rPr lang="en"/>
              <a:t>From our analytics data, we know that </a:t>
            </a:r>
            <a:r>
              <a:rPr b="1" lang="en"/>
              <a:t>most users </a:t>
            </a:r>
            <a:r>
              <a:rPr b="1" lang="en"/>
              <a:t>accessing</a:t>
            </a:r>
            <a:r>
              <a:rPr b="1" lang="en"/>
              <a:t> our site from a CoD computer see this resolution</a:t>
            </a:r>
            <a:r>
              <a:rPr lang="en"/>
              <a:t>. This is because they tend to have </a:t>
            </a:r>
            <a:r>
              <a:rPr b="1" lang="en"/>
              <a:t>standard issue monitors and workstations</a:t>
            </a:r>
            <a:endParaRPr b="1"/>
          </a:p>
          <a:p>
            <a:pPr indent="-317500" lvl="0" marL="457200" rtl="0">
              <a:spcBef>
                <a:spcPts val="0"/>
              </a:spcBef>
              <a:spcAft>
                <a:spcPts val="0"/>
              </a:spcAft>
              <a:buSzPts val="1400"/>
              <a:buChar char="●"/>
            </a:pPr>
            <a:r>
              <a:rPr lang="en"/>
              <a:t>We’ve also discovered that retirees often use this resolution, as it’s easier for them to read the information at this scale.</a:t>
            </a:r>
            <a:endParaRPr/>
          </a:p>
          <a:p>
            <a:pPr indent="-317500" lvl="0" marL="457200" rtl="0">
              <a:spcBef>
                <a:spcPts val="0"/>
              </a:spcBef>
              <a:spcAft>
                <a:spcPts val="0"/>
              </a:spcAft>
              <a:buSzPts val="1400"/>
              <a:buChar char="●"/>
            </a:pPr>
            <a:r>
              <a:rPr lang="en"/>
              <a:t>The also have a higher use of tablets.</a:t>
            </a:r>
            <a:endParaRPr/>
          </a:p>
          <a:p>
            <a:pPr indent="-317500" lvl="0" marL="457200" rtl="0">
              <a:spcBef>
                <a:spcPts val="0"/>
              </a:spcBef>
              <a:spcAft>
                <a:spcPts val="0"/>
              </a:spcAft>
              <a:buSzPts val="1400"/>
              <a:buChar char="●"/>
            </a:pPr>
            <a:r>
              <a:rPr lang="en"/>
              <a:t>We use this data to improve our internal help desk processes and our layouts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id="416" name="Shape 416"/>
          <p:cNvPicPr preferRelativeResize="0"/>
          <p:nvPr/>
        </p:nvPicPr>
        <p:blipFill>
          <a:blip r:embed="rId3">
            <a:alphaModFix/>
          </a:blip>
          <a:stretch>
            <a:fillRect/>
          </a:stretch>
        </p:blipFill>
        <p:spPr>
          <a:xfrm>
            <a:off x="1221625" y="103350"/>
            <a:ext cx="6700774" cy="493679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Browsers x Device Type</a:t>
            </a:r>
            <a:endParaRPr/>
          </a:p>
        </p:txBody>
      </p:sp>
      <p:pic>
        <p:nvPicPr>
          <p:cNvPr id="422" name="Shape 422"/>
          <p:cNvPicPr preferRelativeResize="0"/>
          <p:nvPr/>
        </p:nvPicPr>
        <p:blipFill>
          <a:blip r:embed="rId3">
            <a:alphaModFix/>
          </a:blip>
          <a:stretch>
            <a:fillRect/>
          </a:stretch>
        </p:blipFill>
        <p:spPr>
          <a:xfrm>
            <a:off x="539896" y="1329475"/>
            <a:ext cx="8292399" cy="31359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Screen Resolutions x Device x OS</a:t>
            </a:r>
            <a:endParaRPr/>
          </a:p>
        </p:txBody>
      </p:sp>
      <p:pic>
        <p:nvPicPr>
          <p:cNvPr id="428" name="Shape 428"/>
          <p:cNvPicPr preferRelativeResize="0"/>
          <p:nvPr/>
        </p:nvPicPr>
        <p:blipFill>
          <a:blip r:embed="rId3">
            <a:alphaModFix/>
          </a:blip>
          <a:stretch>
            <a:fillRect/>
          </a:stretch>
        </p:blipFill>
        <p:spPr>
          <a:xfrm>
            <a:off x="369206" y="1149412"/>
            <a:ext cx="8520574" cy="324697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Costs of Exclusion</a:t>
            </a:r>
            <a:endParaRPr/>
          </a:p>
        </p:txBody>
      </p:sp>
      <p:sp>
        <p:nvSpPr>
          <p:cNvPr id="434" name="Shape 4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Counselors end up on calls with members about base knowledge questions that could be answered by online resources.</a:t>
            </a:r>
            <a:endParaRPr/>
          </a:p>
          <a:p>
            <a:pPr indent="-342900" lvl="0" marL="457200" rtl="0">
              <a:spcBef>
                <a:spcPts val="0"/>
              </a:spcBef>
              <a:spcAft>
                <a:spcPts val="0"/>
              </a:spcAft>
              <a:buSzPts val="1800"/>
              <a:buChar char="●"/>
            </a:pPr>
            <a:r>
              <a:rPr lang="en"/>
              <a:t>Members end up frustrated and call the helpdesk when registration and login questions are unclear</a:t>
            </a:r>
            <a:endParaRPr/>
          </a:p>
          <a:p>
            <a:pPr indent="-342900" lvl="0" marL="457200" rtl="0">
              <a:spcBef>
                <a:spcPts val="0"/>
              </a:spcBef>
              <a:spcAft>
                <a:spcPts val="0"/>
              </a:spcAft>
              <a:buSzPts val="1800"/>
              <a:buChar char="●"/>
            </a:pPr>
            <a:r>
              <a:rPr lang="en"/>
              <a:t>Instead of resorting to the source of truth (our website), members sometimes disseminate incorrect information among each other</a:t>
            </a:r>
            <a:endParaRPr/>
          </a:p>
          <a:p>
            <a:pPr indent="-342900" lvl="0" marL="457200" rtl="0">
              <a:spcBef>
                <a:spcPts val="0"/>
              </a:spcBef>
              <a:spcAft>
                <a:spcPts val="0"/>
              </a:spcAft>
              <a:buSzPts val="1800"/>
              <a:buChar char="●"/>
            </a:pPr>
            <a:r>
              <a:rPr lang="en"/>
              <a:t>Members make decisions that can harm them </a:t>
            </a:r>
            <a:r>
              <a:rPr lang="en"/>
              <a:t>financially</a:t>
            </a:r>
            <a:r>
              <a:rPr lang="en"/>
              <a:t> in the long term</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Members know that they have a resource they can go to if they have questions, 24 hours a day, 7 days a week, that is device agnostic</a:t>
            </a:r>
            <a:endParaRPr/>
          </a:p>
          <a:p>
            <a:pPr indent="-342900" lvl="0" marL="457200" rtl="0">
              <a:spcBef>
                <a:spcPts val="0"/>
              </a:spcBef>
              <a:spcAft>
                <a:spcPts val="0"/>
              </a:spcAft>
              <a:buSzPts val="1800"/>
              <a:buChar char="●"/>
            </a:pPr>
            <a:r>
              <a:rPr lang="en"/>
              <a:t>The self-service nature of the portal leaves them feeling empowered</a:t>
            </a:r>
            <a:endParaRPr/>
          </a:p>
          <a:p>
            <a:pPr indent="-342900" lvl="0" marL="457200" rtl="0">
              <a:spcBef>
                <a:spcPts val="0"/>
              </a:spcBef>
              <a:spcAft>
                <a:spcPts val="0"/>
              </a:spcAft>
              <a:buSzPts val="1800"/>
              <a:buChar char="●"/>
            </a:pPr>
            <a:r>
              <a:rPr lang="en"/>
              <a:t>Members generally make much better decisions for their futures</a:t>
            </a:r>
            <a:endParaRPr/>
          </a:p>
          <a:p>
            <a:pPr indent="-342900" lvl="0" marL="457200" rtl="0">
              <a:spcBef>
                <a:spcPts val="0"/>
              </a:spcBef>
              <a:spcAft>
                <a:spcPts val="0"/>
              </a:spcAft>
              <a:buSzPts val="1800"/>
              <a:buChar char="●"/>
            </a:pPr>
            <a:r>
              <a:rPr lang="en"/>
              <a:t>The portal frees counselors up to service issues of higher complexities and higher sensitivities (i.e. pensions in a divorce, helping beneficiaries when their loved ones pass away)</a:t>
            </a:r>
            <a:endParaRPr/>
          </a:p>
          <a:p>
            <a:pPr indent="-342900" lvl="0" marL="457200">
              <a:spcBef>
                <a:spcPts val="0"/>
              </a:spcBef>
              <a:spcAft>
                <a:spcPts val="0"/>
              </a:spcAft>
              <a:buSzPts val="1800"/>
              <a:buChar char="●"/>
            </a:pPr>
            <a:r>
              <a:rPr lang="en"/>
              <a:t>We are able to focus our energies on creating new products to solve more complex issues (pension calculator, pension budget planning, etc.)</a:t>
            </a:r>
            <a:endParaRPr/>
          </a:p>
        </p:txBody>
      </p:sp>
      <p:sp>
        <p:nvSpPr>
          <p:cNvPr id="440" name="Shape 4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Benefits of Inclusive UX @ ERF</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As a local government agency, we’re required to do accessibility work by law,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51C75"/>
                </a:solidFill>
              </a:rPr>
              <a:t>Tearyne Glover</a:t>
            </a:r>
            <a:br>
              <a:rPr lang="en" sz="800"/>
            </a:br>
            <a:r>
              <a:rPr lang="en" sz="1600"/>
              <a:t>(pronounced like Karen, but with a T) </a:t>
            </a:r>
            <a:endParaRPr sz="1600"/>
          </a:p>
          <a:p>
            <a:pPr indent="0" lvl="0" marL="0" rtl="0" algn="ctr">
              <a:spcBef>
                <a:spcPts val="1600"/>
              </a:spcBef>
              <a:spcAft>
                <a:spcPts val="1600"/>
              </a:spcAft>
              <a:buNone/>
            </a:pPr>
            <a:r>
              <a:rPr lang="en" sz="2400">
                <a:solidFill>
                  <a:srgbClr val="351C75"/>
                </a:solidFill>
              </a:rPr>
              <a:t>Front End/UX Developer </a:t>
            </a:r>
            <a:br>
              <a:rPr lang="en"/>
            </a:br>
            <a:r>
              <a:rPr lang="en"/>
              <a:t>Employees’ Retirement Fund of the City of Dallas, Texas</a:t>
            </a:r>
            <a:endParaRPr/>
          </a:p>
        </p:txBody>
      </p:sp>
      <p:sp>
        <p:nvSpPr>
          <p:cNvPr id="90" name="Shape 90"/>
          <p:cNvSpPr txBox="1"/>
          <p:nvPr>
            <p:ph type="title"/>
          </p:nvPr>
        </p:nvSpPr>
        <p:spPr>
          <a:xfrm>
            <a:off x="311700" y="41637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Quick Notes About 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but we technologists should be holding ourselves and our dev communities accountable for </a:t>
            </a:r>
            <a:r>
              <a:rPr lang="en">
                <a:solidFill>
                  <a:srgbClr val="351C75"/>
                </a:solidFill>
                <a:latin typeface="Pacifico"/>
                <a:ea typeface="Pacifico"/>
                <a:cs typeface="Pacifico"/>
                <a:sym typeface="Pacifico"/>
              </a:rPr>
              <a:t>performing acts of inclusion</a:t>
            </a:r>
            <a:r>
              <a:rPr lang="en"/>
              <a:t>, too</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This is achievable. Likely not all at once, or even when you’re first starting out. But a good base allows room for expansion.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Resources!</a:t>
            </a:r>
            <a:endParaRPr/>
          </a:p>
        </p:txBody>
      </p:sp>
      <p:sp>
        <p:nvSpPr>
          <p:cNvPr id="461" name="Shape 4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My Google Analytics Template (was monthly, switching to quarterly)</a:t>
            </a:r>
            <a:endParaRPr/>
          </a:p>
          <a:p>
            <a:pPr indent="-342900" lvl="0" marL="457200" rtl="0">
              <a:spcBef>
                <a:spcPts val="0"/>
              </a:spcBef>
              <a:spcAft>
                <a:spcPts val="0"/>
              </a:spcAft>
              <a:buSzPts val="1800"/>
              <a:buChar char="●"/>
            </a:pPr>
            <a:r>
              <a:rPr lang="en"/>
              <a:t>CodePen.io, which is a great tool for rapidly prototyping user interfaces and testing them with less technical internal teammates</a:t>
            </a:r>
            <a:endParaRPr/>
          </a:p>
          <a:p>
            <a:pPr indent="-342900" lvl="0" marL="457200" rtl="0">
              <a:spcBef>
                <a:spcPts val="0"/>
              </a:spcBef>
              <a:spcAft>
                <a:spcPts val="0"/>
              </a:spcAft>
              <a:buSzPts val="1800"/>
              <a:buChar char="●"/>
            </a:pPr>
            <a:r>
              <a:rPr lang="en" u="sng">
                <a:solidFill>
                  <a:schemeClr val="hlink"/>
                </a:solidFill>
                <a:hlinkClick r:id="rId3"/>
              </a:rPr>
              <a:t>Responsive Web Design Toolkit: Hammering Websites Into Shape by Ken Tabor</a:t>
            </a:r>
            <a:r>
              <a:rPr lang="en"/>
              <a:t> (book)</a:t>
            </a:r>
            <a:endParaRPr/>
          </a:p>
          <a:p>
            <a:pPr indent="-342900" lvl="0" marL="457200">
              <a:spcBef>
                <a:spcPts val="0"/>
              </a:spcBef>
              <a:spcAft>
                <a:spcPts val="0"/>
              </a:spcAft>
              <a:buSzPts val="1800"/>
              <a:buChar char="●"/>
            </a:pPr>
            <a:r>
              <a:rPr lang="en" u="sng">
                <a:solidFill>
                  <a:schemeClr val="hlink"/>
                </a:solidFill>
                <a:hlinkClick r:id="rId4"/>
              </a:rPr>
              <a:t>Seniors and UX Designing for Baby Boomers and Beyond</a:t>
            </a:r>
            <a:r>
              <a:rPr lang="en"/>
              <a:t> by Mike Hill (video)</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Keep in Touch</a:t>
            </a:r>
            <a:endParaRPr/>
          </a:p>
        </p:txBody>
      </p:sp>
      <p:sp>
        <p:nvSpPr>
          <p:cNvPr id="467" name="Shape 4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Twitter: @TearyneG</a:t>
            </a:r>
            <a:endParaRPr/>
          </a:p>
          <a:p>
            <a:pPr indent="0" lvl="0" marL="0">
              <a:spcBef>
                <a:spcPts val="1600"/>
              </a:spcBef>
              <a:spcAft>
                <a:spcPts val="0"/>
              </a:spcAft>
              <a:buNone/>
            </a:pPr>
            <a:r>
              <a:rPr lang="en"/>
              <a:t>Email: </a:t>
            </a:r>
            <a:r>
              <a:rPr lang="en" u="sng">
                <a:solidFill>
                  <a:schemeClr val="hlink"/>
                </a:solidFill>
                <a:hlinkClick r:id="rId3"/>
              </a:rPr>
              <a:t>Tearyne.Glover@gmail.com</a:t>
            </a:r>
            <a:endParaRPr/>
          </a:p>
          <a:p>
            <a:pPr indent="0" lvl="0" marL="0">
              <a:spcBef>
                <a:spcPts val="1600"/>
              </a:spcBef>
              <a:spcAft>
                <a:spcPts val="0"/>
              </a:spcAft>
              <a:buNone/>
            </a:pPr>
            <a:r>
              <a:rPr lang="en"/>
              <a:t>Web: </a:t>
            </a:r>
            <a:r>
              <a:rPr lang="en" u="sng">
                <a:solidFill>
                  <a:schemeClr val="hlink"/>
                </a:solidFill>
                <a:hlinkClick r:id="rId4"/>
              </a:rPr>
              <a:t>www.karenwithat.com</a:t>
            </a:r>
            <a:r>
              <a:rPr lang="en"/>
              <a:t> (warning: the cobbler’s children have no shoes)</a:t>
            </a:r>
            <a:endParaRPr/>
          </a:p>
          <a:p>
            <a:pPr indent="0" lvl="0" marL="0">
              <a:spcBef>
                <a:spcPts val="1600"/>
              </a:spcBef>
              <a:spcAft>
                <a:spcPts val="0"/>
              </a:spcAft>
              <a:buNone/>
            </a:pPr>
            <a:r>
              <a:rPr lang="en"/>
              <a:t>Drupal: NineLivesBlackCat (also on Steam)</a:t>
            </a:r>
            <a:endParaRPr/>
          </a:p>
          <a:p>
            <a:pPr indent="0" lvl="0" marL="0">
              <a:spcBef>
                <a:spcPts val="1600"/>
              </a:spcBef>
              <a:spcAft>
                <a:spcPts val="1600"/>
              </a:spcAft>
              <a:buNone/>
            </a:pPr>
            <a:r>
              <a:rPr lang="en"/>
              <a:t>Thanks!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I am also </a:t>
            </a:r>
            <a:endParaRPr sz="2400"/>
          </a:p>
          <a:p>
            <a:pPr indent="-381000" lvl="0" marL="457200" rtl="0">
              <a:spcBef>
                <a:spcPts val="1600"/>
              </a:spcBef>
              <a:spcAft>
                <a:spcPts val="0"/>
              </a:spcAft>
              <a:buSzPts val="2400"/>
              <a:buChar char="●"/>
            </a:pPr>
            <a:r>
              <a:rPr lang="en" sz="2400"/>
              <a:t>a </a:t>
            </a:r>
            <a:r>
              <a:rPr lang="en" sz="2400">
                <a:solidFill>
                  <a:srgbClr val="351C75"/>
                </a:solidFill>
              </a:rPr>
              <a:t>communications specialist</a:t>
            </a:r>
            <a:endParaRPr sz="2400"/>
          </a:p>
          <a:p>
            <a:pPr indent="-381000" lvl="0" marL="457200" rtl="0">
              <a:spcBef>
                <a:spcPts val="0"/>
              </a:spcBef>
              <a:spcAft>
                <a:spcPts val="0"/>
              </a:spcAft>
              <a:buSzPts val="2400"/>
              <a:buChar char="●"/>
            </a:pPr>
            <a:r>
              <a:rPr lang="en" sz="2400">
                <a:solidFill>
                  <a:srgbClr val="351C75"/>
                </a:solidFill>
              </a:rPr>
              <a:t>head of the myERF helpdesk</a:t>
            </a:r>
            <a:endParaRPr sz="2400"/>
          </a:p>
          <a:p>
            <a:pPr indent="-381000" lvl="0" marL="457200" rtl="0">
              <a:spcBef>
                <a:spcPts val="0"/>
              </a:spcBef>
              <a:spcAft>
                <a:spcPts val="0"/>
              </a:spcAft>
              <a:buSzPts val="2400"/>
              <a:buChar char="●"/>
            </a:pPr>
            <a:r>
              <a:rPr lang="en" sz="2400">
                <a:solidFill>
                  <a:srgbClr val="351C75"/>
                </a:solidFill>
              </a:rPr>
              <a:t>digital communications strategist</a:t>
            </a:r>
            <a:r>
              <a:rPr lang="en" sz="2400"/>
              <a:t> (email, social, etc.)</a:t>
            </a:r>
            <a:endParaRPr sz="2400"/>
          </a:p>
        </p:txBody>
      </p:sp>
      <p:sp>
        <p:nvSpPr>
          <p:cNvPr id="96" name="Shape 96"/>
          <p:cNvSpPr txBox="1"/>
          <p:nvPr>
            <p:ph type="title"/>
          </p:nvPr>
        </p:nvSpPr>
        <p:spPr>
          <a:xfrm>
            <a:off x="311700" y="4163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Quick Notes About 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a:off x="311700" y="1230800"/>
            <a:ext cx="3922200" cy="33381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People in wheelchairs</a:t>
            </a:r>
            <a:endParaRPr sz="1600"/>
          </a:p>
          <a:p>
            <a:pPr indent="-330200" lvl="0" marL="457200" rtl="0">
              <a:spcBef>
                <a:spcPts val="0"/>
              </a:spcBef>
              <a:spcAft>
                <a:spcPts val="0"/>
              </a:spcAft>
              <a:buSzPts val="1600"/>
              <a:buChar char="●"/>
            </a:pPr>
            <a:r>
              <a:rPr lang="en" sz="1600"/>
              <a:t>The visually impaired</a:t>
            </a:r>
            <a:endParaRPr sz="1600"/>
          </a:p>
          <a:p>
            <a:pPr indent="-330200" lvl="0" marL="457200" rtl="0">
              <a:spcBef>
                <a:spcPts val="0"/>
              </a:spcBef>
              <a:spcAft>
                <a:spcPts val="0"/>
              </a:spcAft>
              <a:buSzPts val="1600"/>
              <a:buChar char="●"/>
            </a:pPr>
            <a:r>
              <a:rPr lang="en" sz="1600"/>
              <a:t>People who find themselves temporarily disabled in some way, with mobility issues that fall under one of the previous situations</a:t>
            </a:r>
            <a:endParaRPr sz="1600"/>
          </a:p>
          <a:p>
            <a:pPr indent="-330200" lvl="0" marL="457200" rtl="0">
              <a:spcBef>
                <a:spcPts val="0"/>
              </a:spcBef>
              <a:spcAft>
                <a:spcPts val="0"/>
              </a:spcAft>
              <a:buSzPts val="1600"/>
              <a:buChar char="●"/>
            </a:pPr>
            <a:r>
              <a:rPr lang="en" sz="1600"/>
              <a:t>People pushing baby buggies/strollers/prams</a:t>
            </a:r>
            <a:endParaRPr sz="1600"/>
          </a:p>
          <a:p>
            <a:pPr indent="-330200" lvl="0" marL="457200" rtl="0">
              <a:spcBef>
                <a:spcPts val="0"/>
              </a:spcBef>
              <a:spcAft>
                <a:spcPts val="0"/>
              </a:spcAft>
              <a:buSzPts val="1600"/>
              <a:buChar char="●"/>
            </a:pPr>
            <a:r>
              <a:rPr lang="en" sz="1600"/>
              <a:t>People transporting wheeled rolling carts</a:t>
            </a:r>
            <a:endParaRPr sz="1600"/>
          </a:p>
          <a:p>
            <a:pPr indent="-330200" lvl="0" marL="457200" rtl="0">
              <a:spcBef>
                <a:spcPts val="0"/>
              </a:spcBef>
              <a:spcAft>
                <a:spcPts val="0"/>
              </a:spcAft>
              <a:buSzPts val="1600"/>
              <a:buChar char="●"/>
            </a:pPr>
            <a:r>
              <a:rPr lang="en" sz="1600"/>
              <a:t>Bicyclists, rollerbladers</a:t>
            </a:r>
            <a:endParaRPr sz="1600"/>
          </a:p>
        </p:txBody>
      </p:sp>
      <p:sp>
        <p:nvSpPr>
          <p:cNvPr id="102" name="Shape 102"/>
          <p:cNvSpPr txBox="1"/>
          <p:nvPr>
            <p:ph type="title"/>
          </p:nvPr>
        </p:nvSpPr>
        <p:spPr>
          <a:xfrm>
            <a:off x="311700" y="308000"/>
            <a:ext cx="38415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Who benefits from curb cuts?</a:t>
            </a:r>
            <a:endParaRPr sz="2400"/>
          </a:p>
        </p:txBody>
      </p:sp>
      <p:pic>
        <p:nvPicPr>
          <p:cNvPr id="103" name="Shape 103"/>
          <p:cNvPicPr preferRelativeResize="0"/>
          <p:nvPr/>
        </p:nvPicPr>
        <p:blipFill rotWithShape="1">
          <a:blip r:embed="rId3">
            <a:alphaModFix/>
          </a:blip>
          <a:srcRect b="0" l="12365" r="12372" t="0"/>
          <a:stretch/>
        </p:blipFill>
        <p:spPr>
          <a:xfrm>
            <a:off x="4308425" y="308000"/>
            <a:ext cx="4527597" cy="4511698"/>
          </a:xfrm>
          <a:prstGeom prst="rect">
            <a:avLst/>
          </a:prstGeom>
          <a:noFill/>
          <a:ln cap="flat" cmpd="sng" w="9525">
            <a:solidFill>
              <a:srgbClr val="D9D9D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