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Poppi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Poppins-bold.fntdata"/><Relationship Id="rId12" Type="http://schemas.openxmlformats.org/officeDocument/2006/relationships/slide" Target="slides/slide7.xml"/><Relationship Id="rId34" Type="http://schemas.openxmlformats.org/officeDocument/2006/relationships/font" Target="fonts/Poppins-regular.fntdata"/><Relationship Id="rId15" Type="http://schemas.openxmlformats.org/officeDocument/2006/relationships/slide" Target="slides/slide10.xml"/><Relationship Id="rId37" Type="http://schemas.openxmlformats.org/officeDocument/2006/relationships/font" Target="fonts/Poppins-boldItalic.fntdata"/><Relationship Id="rId14" Type="http://schemas.openxmlformats.org/officeDocument/2006/relationships/slide" Target="slides/slide9.xml"/><Relationship Id="rId36" Type="http://schemas.openxmlformats.org/officeDocument/2006/relationships/font" Target="fonts/Poppi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Welcome to Drupal 8 Migration Strategy - How to be a resource for your team during a website migration.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Using the data you gathered from your inventory, start with the content types one at a time. In this example, I’m pulling the fields for a content type called Lizards. As you can see, I’ve pulled the field names associated to my Lizards content type into a spreadsheet. Each field should include as many details as possible including the field label, the machine name, and the type of field it is - specifically, the type of field it is. Is it a text field, is it a wysiwig, is it an image field, location field.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type of field is especially important for the developer to know about since certain fields in Drupal 7 are treated differently in Drupal 8. Images, for example may need to be stored using Media which is now part of Drupal 8 CORE. Pointing these fields out can potentially mean your developer will need to spend some extra time mapping that data. By pulling this information out into a easily readable spreadsheet, you are flagging these items early for your dev - something they will appreciate.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Now let’s take a look at a sample mapping spreadsheet filled out.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 this example mapping document, I pulled the fields for our Lizards content type in a legacy database on the left side. Also included is a column for notes, where i can flag certain fields that may need extra care out to my developer, like File Attachments, and Date. On the right side, I’ve written in the fields in the NEW database that I want the legacy data to map into.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Using this spreadsheet, my developer can now see clearly the “from” and “to” aspects of the migration and can get started scripting without having to spend much time in the database themselves.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Similar spreadsheets can be used for mapping fields associated with Taxonomy terms, User data, etc.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point here is that you don’t need to be a developer to put this spreadsheet together. You just need to know where to look.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a:solidFill>
                  <a:schemeClr val="dk1"/>
                </a:solidFill>
              </a:rPr>
              <a:t>Here is an example of a fields list associated to a content type called “Lizards” in a drupal 7 site.</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a:solidFill>
                  <a:schemeClr val="dk1"/>
                </a:solidFill>
              </a:rPr>
              <a:t>After logging in, n</a:t>
            </a:r>
            <a:r>
              <a:rPr b="0" i="0" lang="en" sz="1100" u="none" cap="none" strike="noStrike">
                <a:solidFill>
                  <a:schemeClr val="dk1"/>
                </a:solidFill>
                <a:latin typeface="Arial"/>
                <a:ea typeface="Arial"/>
                <a:cs typeface="Arial"/>
                <a:sym typeface="Arial"/>
              </a:rPr>
              <a:t>avigate to the Manage Fields page for your content type and here, youll see, your spreadsheet is pretty much laid out for you.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Now we’ve discussed Inventories and Mapping, but let’s talk a bit about deciding How to migrate your data.</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There are a number of different types of migration options. Many times the option will depend on the resourcing available on the team, other times, it will depend on the content type you’re working with and the frequency </a:t>
            </a:r>
            <a:r>
              <a:rPr lang="en" sz="1200">
                <a:solidFill>
                  <a:schemeClr val="dk1"/>
                </a:solidFill>
                <a:latin typeface="Calibri"/>
                <a:ea typeface="Calibri"/>
                <a:cs typeface="Calibri"/>
                <a:sym typeface="Calibri"/>
              </a:rPr>
              <a:t>at</a:t>
            </a:r>
            <a:r>
              <a:rPr b="0" i="0" lang="en" sz="1200" u="none" cap="none" strike="noStrike">
                <a:solidFill>
                  <a:schemeClr val="dk1"/>
                </a:solidFill>
                <a:latin typeface="Calibri"/>
                <a:ea typeface="Calibri"/>
                <a:cs typeface="Calibri"/>
                <a:sym typeface="Calibri"/>
              </a:rPr>
              <a:t> which it’s updated.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So let’s dig into these...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38800786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338800786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While migration by definition is moving data from source to another, different sources can can mean different ways to migrate. </a:t>
            </a:r>
            <a:endParaRPr sz="12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You can move data from a database to another database, you can move data into a database via API, you can move data stored within a csv into a database. These are all different forms of scripted migration. </a:t>
            </a:r>
            <a:endParaRPr sz="12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And then there’s always manual migration, good ol’ copy and paste - possibly the most time consuming, but if strategically planned, can actually save time in the long run.</a:t>
            </a:r>
            <a:endParaRPr sz="12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rtl="0">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The database to database scripted migration method, is generally the most obvious first choice when planning a migration. Your developer will write a script, generally a YAML file, which maps data </a:t>
            </a:r>
            <a:r>
              <a:rPr lang="en" sz="1200">
                <a:solidFill>
                  <a:schemeClr val="dk1"/>
                </a:solidFill>
                <a:latin typeface="Calibri"/>
                <a:ea typeface="Calibri"/>
                <a:cs typeface="Calibri"/>
                <a:sym typeface="Calibri"/>
              </a:rPr>
              <a:t>from a</a:t>
            </a:r>
            <a:r>
              <a:rPr b="0" i="0" lang="en" sz="1200" u="none" cap="none" strike="noStrike">
                <a:solidFill>
                  <a:schemeClr val="dk1"/>
                </a:solidFill>
                <a:latin typeface="Calibri"/>
                <a:ea typeface="Calibri"/>
                <a:cs typeface="Calibri"/>
                <a:sym typeface="Calibri"/>
              </a:rPr>
              <a:t> legacy database into new fields in </a:t>
            </a:r>
            <a:r>
              <a:rPr lang="en" sz="1200">
                <a:solidFill>
                  <a:schemeClr val="dk1"/>
                </a:solidFill>
                <a:latin typeface="Calibri"/>
                <a:ea typeface="Calibri"/>
                <a:cs typeface="Calibri"/>
                <a:sym typeface="Calibri"/>
              </a:rPr>
              <a:t>a</a:t>
            </a:r>
            <a:r>
              <a:rPr b="0" i="0" lang="en" sz="1200" u="none" cap="none" strike="noStrike">
                <a:solidFill>
                  <a:schemeClr val="dk1"/>
                </a:solidFill>
                <a:latin typeface="Calibri"/>
                <a:ea typeface="Calibri"/>
                <a:cs typeface="Calibri"/>
                <a:sym typeface="Calibri"/>
              </a:rPr>
              <a:t> new database. These scripts can be rolled forwards and backwards to update content consistently several times over the course of a project.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You can migrate from any type of database</a:t>
            </a:r>
            <a:r>
              <a:rPr lang="en" sz="1200">
                <a:solidFill>
                  <a:schemeClr val="dk1"/>
                </a:solidFill>
                <a:latin typeface="Calibri"/>
                <a:ea typeface="Calibri"/>
                <a:cs typeface="Calibri"/>
                <a:sym typeface="Calibri"/>
              </a:rPr>
              <a:t> -</a:t>
            </a:r>
            <a:r>
              <a:rPr b="0" i="0" lang="en" sz="1200" u="none" cap="none" strike="noStrike">
                <a:solidFill>
                  <a:schemeClr val="dk1"/>
                </a:solidFill>
                <a:latin typeface="Calibri"/>
                <a:ea typeface="Calibri"/>
                <a:cs typeface="Calibri"/>
                <a:sym typeface="Calibri"/>
              </a:rPr>
              <a:t> Drupal 6, Drupal 7, even other types of databases outside of Drupal like Wordpress and home-made databases. The complexity of the script that the developer will need to write does increase as the database is less and less similar to Drupal, but as long as the “Source” and “To” fields are properly mapped, anything can be migrated this way.</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An API migration is mapped similarly, except using a different source, like a JSON or XML, but the same concepts apply.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This method is great when you have a migration that needs to run multiple times. I worked on a project for a client who needed to constantly update their site as we were developing their new one. So as we were redesigning their site on our side, every other week, they’d send us the new database from their legacy site which we would run the migration script on, and assuming the fields hadn’t changed, our dev site would update accordingly. This allowed us to have a short content freeze when it came time to go live.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Now, a drawback to this method, is that any time a field on the legacy database or in the new database is changed, the migration script need</a:t>
            </a:r>
            <a:r>
              <a:rPr lang="en" sz="1200">
                <a:solidFill>
                  <a:schemeClr val="dk1"/>
                </a:solidFill>
                <a:latin typeface="Calibri"/>
                <a:ea typeface="Calibri"/>
                <a:cs typeface="Calibri"/>
                <a:sym typeface="Calibri"/>
              </a:rPr>
              <a:t>s</a:t>
            </a:r>
            <a:r>
              <a:rPr b="0" i="0" lang="en" sz="1200" u="none" cap="none" strike="noStrike">
                <a:solidFill>
                  <a:schemeClr val="dk1"/>
                </a:solidFill>
                <a:latin typeface="Calibri"/>
                <a:ea typeface="Calibri"/>
                <a:cs typeface="Calibri"/>
                <a:sym typeface="Calibri"/>
              </a:rPr>
              <a:t> to be updated as well.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Also, if any content is being edited or added in the dev site and the migration script is run again, it will overwrite any content updates that have been made.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Another way to script a migration is by CSV. In this method, data is stored within a CSV file which acts as your ‘source’. Similar to a database migration, the data is still scripted via YAML file, however instead of mapping fields to fields, you map columns within the CSV to fields in the new database.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The nice thing about CSV migrations is that you can curate your content within the csv before migrating it into the new database. This is helpful when you have a set number of pages that are not updated frequently, and you want to edit them all in one place before migrating them. Take leadership bios for example. You have a website with 10 bios for the leadership board, and they all want to edit their bios before you migrate them. Instead of relying on them to update their content in the database you can pull all body content out of the database, export it as a csv, and send that to them. They can make their changes in a spreadsheet, sometimes a little easier to work with, and send it back to you. You can then migrate data from that csv into the database.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Before you decide to migrate this way though, be sure to look at how often the content on the legacy site is updated. This method is better when you have content that is not updated frequently - because you are not really able to roll csv migrations back and forth, unless you want the added step of editing the csv source file every time.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This method is also a good idea when you have a developer with limited bandwidth. The script for a csv migration is generally shorter, and simpler, and therefore faster to put together and run.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Finally, the method which requires the least amount of developer support is manual migration. In my experience, manual migration is a part of every possible migration - be it a large, complex site, or a small, simple site- which is why it’s included in this presentation. This method comes with lots of pros and cons but at the end of the day, no amount of automation comes close to the human touch.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My personal, general rule of thumb is if the number of pages is less than 100, manually migrate.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Manual migration is often a </a:t>
            </a:r>
            <a:r>
              <a:rPr lang="en">
                <a:solidFill>
                  <a:schemeClr val="dk1"/>
                </a:solidFill>
              </a:rPr>
              <a:t>better</a:t>
            </a:r>
            <a:r>
              <a:rPr b="0" i="0" lang="en" sz="1100" u="none" cap="none" strike="noStrike">
                <a:solidFill>
                  <a:schemeClr val="dk1"/>
                </a:solidFill>
                <a:latin typeface="Arial"/>
                <a:ea typeface="Arial"/>
                <a:cs typeface="Arial"/>
                <a:sym typeface="Arial"/>
              </a:rPr>
              <a:t> option for building landing pages and custom one-off pages that have unique layouts, formats, and functionality.</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When your developer has a lot on their plate - consider helping them out and migrate the data by hand.</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If you find yourself with more strategists than devs, you can divide and conquer.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 sz="1200">
                <a:solidFill>
                  <a:schemeClr val="dk1"/>
                </a:solidFill>
                <a:latin typeface="Calibri"/>
                <a:ea typeface="Calibri"/>
                <a:cs typeface="Calibri"/>
                <a:sym typeface="Calibri"/>
              </a:rPr>
              <a:t>So how do you choose? </a:t>
            </a:r>
            <a:r>
              <a:rPr b="0" i="0" lang="en" sz="1200" u="none" cap="none" strike="noStrike">
                <a:solidFill>
                  <a:schemeClr val="dk1"/>
                </a:solidFill>
                <a:latin typeface="Calibri"/>
                <a:ea typeface="Calibri"/>
                <a:cs typeface="Calibri"/>
                <a:sym typeface="Calibri"/>
              </a:rPr>
              <a:t>There are pros and cons to each individual migration method,</a:t>
            </a:r>
            <a:r>
              <a:rPr lang="en" sz="1200">
                <a:solidFill>
                  <a:schemeClr val="dk1"/>
                </a:solidFill>
                <a:latin typeface="Calibri"/>
                <a:ea typeface="Calibri"/>
                <a:cs typeface="Calibri"/>
                <a:sym typeface="Calibri"/>
              </a:rPr>
              <a:t> but u</a:t>
            </a:r>
            <a:r>
              <a:rPr b="0" i="0" lang="en" sz="1200" u="none" cap="none" strike="noStrike">
                <a:solidFill>
                  <a:schemeClr val="dk1"/>
                </a:solidFill>
                <a:latin typeface="Calibri"/>
                <a:ea typeface="Calibri"/>
                <a:cs typeface="Calibri"/>
                <a:sym typeface="Calibri"/>
              </a:rPr>
              <a:t>ltimately, the best decision will involve a bit of each.</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lang="en" sz="1200">
                <a:solidFill>
                  <a:schemeClr val="dk1"/>
                </a:solidFill>
                <a:latin typeface="Calibri"/>
                <a:ea typeface="Calibri"/>
                <a:cs typeface="Calibri"/>
                <a:sym typeface="Calibri"/>
              </a:rPr>
              <a:t>Ho</a:t>
            </a:r>
            <a:r>
              <a:rPr b="0" i="0" lang="en" sz="1200" u="none" cap="none" strike="noStrike">
                <a:solidFill>
                  <a:schemeClr val="dk1"/>
                </a:solidFill>
                <a:latin typeface="Calibri"/>
                <a:ea typeface="Calibri"/>
                <a:cs typeface="Calibri"/>
                <a:sym typeface="Calibri"/>
              </a:rPr>
              <a:t>w much of each?</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But first, a little about myself. My name is Lynne Walsh, I am a Senior Technical Content Strategist at CHIEF. My specialty there is to help facilitate website migrations for Drupal 7, Drupal 8, and Wordpress sites. What that really means is that I do database analysis, and using those findings, make sure that the information structure that we build can handle the data that needs to live there. I work with clients to understand their needs, I work with strategists make sure their messaging recommendations align with the structure, and I work with developers to map and then QA content.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Before we get in the weeds of the presentation, I’d like to get an idea of who’s in the audience today. How many of you have successfully migrated a website in the past?  How many of you are actively planning a website migration at the moment? When you first thought about your migration, how did you feel?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338800786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38800786d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solidFill>
                  <a:schemeClr val="dk1"/>
                </a:solidFill>
              </a:rPr>
              <a:t>Take it one section at a time. </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Organizing your migration plan by content type allows you to make decisions step by step, and check off each type of content one by one.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Say we start with </a:t>
            </a:r>
            <a:r>
              <a:rPr lang="en">
                <a:solidFill>
                  <a:schemeClr val="dk1"/>
                </a:solidFill>
              </a:rPr>
              <a:t>a</a:t>
            </a:r>
            <a:r>
              <a:rPr b="0" i="0" lang="en" sz="1100" u="none" cap="none" strike="noStrike">
                <a:solidFill>
                  <a:schemeClr val="dk1"/>
                </a:solidFill>
                <a:latin typeface="Arial"/>
                <a:ea typeface="Arial"/>
                <a:cs typeface="Arial"/>
                <a:sym typeface="Arial"/>
              </a:rPr>
              <a:t> blog content type and we see that the fields are consistent and there’s a high number of them. Scripting will probably be your best bet here. On the other hand a Page content type, generally used as landing pages, generally low in number, and varying with functionality. Maybe assign this part to the content strategists to migrate manually.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 some cases, you may even see places where you can start as other site decisions are still being made.  In one of my previous projects, we spent a lot of time going back and forth with the client to get a specific section of their site approved. But we knew off the bat that they wanted to keep their blogs. So while the content strategists were working to get the site section in question approved, we </a:t>
            </a:r>
            <a:r>
              <a:rPr lang="en">
                <a:solidFill>
                  <a:schemeClr val="dk1"/>
                </a:solidFill>
              </a:rPr>
              <a:t>moved</a:t>
            </a:r>
            <a:r>
              <a:rPr b="0" i="0" lang="en" sz="1100" u="none" cap="none" strike="noStrike">
                <a:solidFill>
                  <a:schemeClr val="dk1"/>
                </a:solidFill>
                <a:latin typeface="Arial"/>
                <a:ea typeface="Arial"/>
                <a:cs typeface="Arial"/>
                <a:sym typeface="Arial"/>
              </a:rPr>
              <a:t> forward with migrating the blogs and were able to get ahead of our timeline for a bit.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The takeaway here it to look back at your inventory, consider each content type, and make decisions from there.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
                <a:solidFill>
                  <a:schemeClr val="dk1"/>
                </a:solidFill>
              </a:rPr>
              <a:t>Our last section is on Resourcing.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When you’re planning yo</a:t>
            </a:r>
            <a:r>
              <a:rPr lang="en">
                <a:solidFill>
                  <a:schemeClr val="dk1"/>
                </a:solidFill>
              </a:rPr>
              <a:t>ur</a:t>
            </a:r>
            <a:r>
              <a:rPr b="0" i="0" lang="en" sz="1100" u="none" cap="none" strike="noStrike">
                <a:solidFill>
                  <a:schemeClr val="dk1"/>
                </a:solidFill>
                <a:latin typeface="Arial"/>
                <a:ea typeface="Arial"/>
                <a:cs typeface="Arial"/>
                <a:sym typeface="Arial"/>
              </a:rPr>
              <a:t> migration, a lot of different factors need to be considered. We’ve talked about looking at the content in your inventory and thinking about what specifically you need to migrate, then you’re thinking about how you’re going to migrate. Are you going to script it? Are you going to migrate it manually by hand?</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Understanding your team can help you determine the best migration method.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i="0" lang="en" sz="1200" u="none" cap="none" strike="noStrike">
                <a:solidFill>
                  <a:schemeClr val="dk1"/>
                </a:solidFill>
                <a:latin typeface="Calibri"/>
                <a:ea typeface="Calibri"/>
                <a:cs typeface="Calibri"/>
                <a:sym typeface="Calibri"/>
              </a:rPr>
              <a:t>One way to think about choosing a migration method is based on the people on your team.</a:t>
            </a:r>
            <a:endParaRPr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i="0" lang="en" sz="1200" u="none" cap="none" strike="noStrike">
                <a:solidFill>
                  <a:schemeClr val="dk1"/>
                </a:solidFill>
                <a:latin typeface="Calibri"/>
                <a:ea typeface="Calibri"/>
                <a:cs typeface="Calibri"/>
                <a:sym typeface="Calibri"/>
              </a:rPr>
              <a:t>Do you have a fully fledged team of backend developers with previous experience in migration? Do you have a team of devs who’s bandwidth is split between several projects? Do you have one developer and a large team of content strategists with bandwidth to spare? </a:t>
            </a:r>
            <a:endParaRPr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Resourcing can have a large effect on the type of migration for each content type. Look at each person on your team and think about migrating from there.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292100" lvl="0" marL="342900" rtl="0">
              <a:spcBef>
                <a:spcPts val="0"/>
              </a:spcBef>
              <a:spcAft>
                <a:spcPts val="0"/>
              </a:spcAft>
              <a:buClr>
                <a:srgbClr val="434343"/>
              </a:buClr>
              <a:buSzPts val="1200"/>
              <a:buChar char="•"/>
            </a:pPr>
            <a:r>
              <a:rPr lang="en" sz="1200">
                <a:solidFill>
                  <a:srgbClr val="434343"/>
                </a:solidFill>
                <a:latin typeface="Calibri"/>
                <a:ea typeface="Calibri"/>
                <a:cs typeface="Calibri"/>
                <a:sym typeface="Calibri"/>
              </a:rPr>
              <a:t>If your team is </a:t>
            </a:r>
            <a:r>
              <a:rPr b="1" lang="en" sz="1200">
                <a:solidFill>
                  <a:srgbClr val="434343"/>
                </a:solidFill>
                <a:latin typeface="Calibri"/>
                <a:ea typeface="Calibri"/>
                <a:cs typeface="Calibri"/>
                <a:sym typeface="Calibri"/>
              </a:rPr>
              <a:t>Developer Heavy </a:t>
            </a:r>
            <a:r>
              <a:rPr lang="en" sz="1200">
                <a:solidFill>
                  <a:srgbClr val="434343"/>
                </a:solidFill>
                <a:latin typeface="Calibri"/>
                <a:ea typeface="Calibri"/>
                <a:cs typeface="Calibri"/>
                <a:sym typeface="Calibri"/>
              </a:rPr>
              <a:t>with limited strategist support, consider scripting.</a:t>
            </a:r>
            <a:endParaRPr sz="1200">
              <a:solidFill>
                <a:srgbClr val="434343"/>
              </a:solidFill>
              <a:latin typeface="Calibri"/>
              <a:ea typeface="Calibri"/>
              <a:cs typeface="Calibri"/>
              <a:sym typeface="Calibri"/>
            </a:endParaRPr>
          </a:p>
          <a:p>
            <a:pPr indent="0" lvl="0" marL="342900" rtl="0">
              <a:spcBef>
                <a:spcPts val="0"/>
              </a:spcBef>
              <a:spcAft>
                <a:spcPts val="0"/>
              </a:spcAft>
              <a:buClr>
                <a:schemeClr val="dk2"/>
              </a:buClr>
              <a:buSzPts val="1800"/>
              <a:buFont typeface="Arial"/>
              <a:buNone/>
            </a:pPr>
            <a:r>
              <a:t/>
            </a:r>
            <a:endParaRPr b="1" sz="1200">
              <a:solidFill>
                <a:srgbClr val="434343"/>
              </a:solidFill>
              <a:latin typeface="Calibri"/>
              <a:ea typeface="Calibri"/>
              <a:cs typeface="Calibri"/>
              <a:sym typeface="Calibri"/>
            </a:endParaRPr>
          </a:p>
          <a:p>
            <a:pPr indent="-292100" lvl="0" marL="342900" rtl="0">
              <a:spcBef>
                <a:spcPts val="0"/>
              </a:spcBef>
              <a:spcAft>
                <a:spcPts val="0"/>
              </a:spcAft>
              <a:buClr>
                <a:srgbClr val="434343"/>
              </a:buClr>
              <a:buSzPts val="1200"/>
              <a:buChar char="•"/>
            </a:pPr>
            <a:r>
              <a:rPr b="1" lang="en" sz="1200">
                <a:solidFill>
                  <a:srgbClr val="434343"/>
                </a:solidFill>
                <a:latin typeface="Calibri"/>
                <a:ea typeface="Calibri"/>
                <a:cs typeface="Calibri"/>
                <a:sym typeface="Calibri"/>
              </a:rPr>
              <a:t>If Developer support is present but limited.</a:t>
            </a:r>
            <a:r>
              <a:rPr lang="en" sz="1200">
                <a:solidFill>
                  <a:srgbClr val="434343"/>
                </a:solidFill>
                <a:latin typeface="Calibri"/>
                <a:ea typeface="Calibri"/>
                <a:cs typeface="Calibri"/>
                <a:sym typeface="Calibri"/>
              </a:rPr>
              <a:t> Rely on your strategists to handle some manual migration so your dev can spend their time where they are needed most.</a:t>
            </a:r>
            <a:endParaRPr b="1" sz="1200">
              <a:solidFill>
                <a:srgbClr val="434343"/>
              </a:solidFill>
              <a:latin typeface="Calibri"/>
              <a:ea typeface="Calibri"/>
              <a:cs typeface="Calibri"/>
              <a:sym typeface="Calibri"/>
            </a:endParaRPr>
          </a:p>
          <a:p>
            <a:pPr indent="-292100" lvl="0" marL="342900" rtl="0">
              <a:spcBef>
                <a:spcPts val="1600"/>
              </a:spcBef>
              <a:spcAft>
                <a:spcPts val="0"/>
              </a:spcAft>
              <a:buClr>
                <a:srgbClr val="434343"/>
              </a:buClr>
              <a:buSzPts val="1200"/>
              <a:buChar char="•"/>
            </a:pPr>
            <a:r>
              <a:rPr b="1" lang="en" sz="1200">
                <a:solidFill>
                  <a:srgbClr val="434343"/>
                </a:solidFill>
                <a:latin typeface="Calibri"/>
                <a:ea typeface="Calibri"/>
                <a:cs typeface="Calibri"/>
                <a:sym typeface="Calibri"/>
              </a:rPr>
              <a:t>If you have Diverse Team with </a:t>
            </a:r>
            <a:r>
              <a:rPr lang="en" sz="1200">
                <a:solidFill>
                  <a:srgbClr val="434343"/>
                </a:solidFill>
                <a:latin typeface="Calibri"/>
                <a:ea typeface="Calibri"/>
                <a:cs typeface="Calibri"/>
                <a:sym typeface="Calibri"/>
              </a:rPr>
              <a:t>lot’s of strategists, copy editors, UX, and developers. Consider splitting work up between people to divide and conquer.</a:t>
            </a:r>
            <a:endParaRPr sz="1200">
              <a:solidFill>
                <a:srgbClr val="434343"/>
              </a:solidFill>
              <a:latin typeface="Calibri"/>
              <a:ea typeface="Calibri"/>
              <a:cs typeface="Calibri"/>
              <a:sym typeface="Calibri"/>
            </a:endParaRPr>
          </a:p>
          <a:p>
            <a:pPr indent="0" lvl="0" marL="0" rtl="0">
              <a:spcBef>
                <a:spcPts val="1600"/>
              </a:spcBef>
              <a:spcAft>
                <a:spcPts val="0"/>
              </a:spcAft>
              <a:buNone/>
            </a:pPr>
            <a:r>
              <a:rPr lang="en" sz="1200">
                <a:solidFill>
                  <a:srgbClr val="434343"/>
                </a:solidFill>
                <a:latin typeface="Calibri"/>
                <a:ea typeface="Calibri"/>
                <a:cs typeface="Calibri"/>
                <a:sym typeface="Calibri"/>
              </a:rPr>
              <a:t>But if you do decide to migrate content manually, be sure to...</a:t>
            </a:r>
            <a:endParaRPr sz="1200">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Consider the rate at which your team can manually migrate.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If your team is considering a good amount of manual migration. Consider the rate at which they can work and do the math.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If you have 5 strategists</a:t>
            </a:r>
            <a:r>
              <a:rPr lang="en">
                <a:solidFill>
                  <a:schemeClr val="dk1"/>
                </a:solidFill>
              </a:rPr>
              <a:t>, and one developer, </a:t>
            </a:r>
            <a:r>
              <a:rPr b="0" i="0" lang="en" sz="1100" u="none" cap="none" strike="noStrike">
                <a:solidFill>
                  <a:schemeClr val="dk1"/>
                </a:solidFill>
                <a:latin typeface="Arial"/>
                <a:ea typeface="Arial"/>
                <a:cs typeface="Arial"/>
                <a:sym typeface="Arial"/>
              </a:rPr>
              <a:t>divide and conquer. Have your </a:t>
            </a:r>
            <a:r>
              <a:rPr lang="en">
                <a:solidFill>
                  <a:schemeClr val="dk1"/>
                </a:solidFill>
              </a:rPr>
              <a:t>strategists</a:t>
            </a:r>
            <a:r>
              <a:rPr b="0" i="0" lang="en" sz="1100" u="none" cap="none" strike="noStrike">
                <a:solidFill>
                  <a:schemeClr val="dk1"/>
                </a:solidFill>
                <a:latin typeface="Arial"/>
                <a:ea typeface="Arial"/>
                <a:cs typeface="Arial"/>
                <a:sym typeface="Arial"/>
              </a:rPr>
              <a:t> manually migrate the 100 bios. Maybe you have them work on that while your dev works on scripting the 500 blogs, and factor </a:t>
            </a:r>
            <a:r>
              <a:rPr lang="en">
                <a:solidFill>
                  <a:schemeClr val="dk1"/>
                </a:solidFill>
              </a:rPr>
              <a:t>it all</a:t>
            </a:r>
            <a:r>
              <a:rPr b="0" i="0" lang="en" sz="1100" u="none" cap="none" strike="noStrike">
                <a:solidFill>
                  <a:schemeClr val="dk1"/>
                </a:solidFill>
                <a:latin typeface="Arial"/>
                <a:ea typeface="Arial"/>
                <a:cs typeface="Arial"/>
                <a:sym typeface="Arial"/>
              </a:rPr>
              <a:t> in to your timeline.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
                <a:solidFill>
                  <a:schemeClr val="dk1"/>
                </a:solidFill>
              </a:rPr>
              <a:t>If you have a team of fully fledged devs, be sure to talk to them about whether they can...</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Recycle their code. A developer’s history with migration can save the team time.</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0" i="0" lang="en" sz="1200" u="none" cap="none" strike="noStrike">
                <a:solidFill>
                  <a:schemeClr val="dk1"/>
                </a:solidFill>
                <a:latin typeface="Calibri"/>
                <a:ea typeface="Calibri"/>
                <a:cs typeface="Calibri"/>
                <a:sym typeface="Calibri"/>
              </a:rPr>
              <a:t>Has your team scripted a migration before? That’s great!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Scripts are written field by field, so if you have a dev who has written a script for that type of field before, chances are they won’t need to start from scratch. Talk to your developers about the migration scripts they have run in the past, it may save time if field-specific scripts can be reused.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Arial"/>
              <a:buNone/>
            </a:pPr>
            <a:r>
              <a:rPr lang="en">
                <a:solidFill>
                  <a:schemeClr val="dk1"/>
                </a:solidFill>
              </a:rPr>
              <a:t>And finally, talk to your developer - and run through the inventory with them.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 sz="1100" u="none" cap="none" strike="noStrike">
                <a:solidFill>
                  <a:schemeClr val="dk1"/>
                </a:solidFill>
                <a:latin typeface="Arial"/>
                <a:ea typeface="Arial"/>
                <a:cs typeface="Arial"/>
                <a:sym typeface="Arial"/>
              </a:rPr>
              <a:t>Note the types of fields in each content type. Scripting a plain text field is different than scripting a formatted text field (or a WYSIWYG) - </a:t>
            </a:r>
            <a:r>
              <a:rPr lang="en">
                <a:solidFill>
                  <a:schemeClr val="dk1"/>
                </a:solidFill>
              </a:rPr>
              <a:t>so call that out to your dev.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 sz="1100" u="none" cap="none" strike="noStrike">
                <a:solidFill>
                  <a:schemeClr val="dk1"/>
                </a:solidFill>
                <a:latin typeface="Arial"/>
                <a:ea typeface="Arial"/>
                <a:cs typeface="Arial"/>
                <a:sym typeface="Arial"/>
              </a:rPr>
              <a:t>Note the unique functionality. As a technical content strategist, it is my job to find this stuff and put it together. Since I’m the one in the weeds, I’m the one who finds the funky functional elements like calendars, video, and php code, that can chall</a:t>
            </a:r>
            <a:r>
              <a:rPr lang="en">
                <a:solidFill>
                  <a:schemeClr val="dk1"/>
                </a:solidFill>
              </a:rPr>
              <a:t>enge a migration…. </a:t>
            </a:r>
            <a:r>
              <a:rPr b="0" i="0" lang="en" sz="1100" u="none" cap="none" strike="noStrike">
                <a:solidFill>
                  <a:schemeClr val="dk1"/>
                </a:solidFill>
                <a:latin typeface="Arial"/>
                <a:ea typeface="Arial"/>
                <a:cs typeface="Arial"/>
                <a:sym typeface="Arial"/>
              </a:rPr>
              <a:t>and it is my job to flag it.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 sz="1100" u="none" cap="none" strike="noStrike">
                <a:solidFill>
                  <a:schemeClr val="dk1"/>
                </a:solidFill>
                <a:latin typeface="Arial"/>
                <a:ea typeface="Arial"/>
                <a:cs typeface="Arial"/>
                <a:sym typeface="Arial"/>
              </a:rPr>
              <a:t>Note how the content is organized with taxonomy. Taxonomy can use to organize, as well as structure content, so make sure there</a:t>
            </a:r>
            <a:r>
              <a:rPr lang="en">
                <a:solidFill>
                  <a:schemeClr val="dk1"/>
                </a:solidFill>
              </a:rPr>
              <a:t>’s a plan to either pull that functionality over to the new site, or not.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 sz="1100" u="none" cap="none" strike="noStrike">
                <a:solidFill>
                  <a:schemeClr val="dk1"/>
                </a:solidFill>
                <a:latin typeface="Arial"/>
                <a:ea typeface="Arial"/>
                <a:cs typeface="Arial"/>
                <a:sym typeface="Arial"/>
              </a:rPr>
              <a:t>Discussing these elements as a team will ensure that everyone is on the same page, and that you are choosing the best migration method for your project.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Overwhelmed? Stressed? Confused? </a:t>
            </a:r>
            <a:r>
              <a:rPr b="0" i="0" lang="en" sz="1100" u="none" cap="none" strike="noStrike">
                <a:solidFill>
                  <a:schemeClr val="dk1"/>
                </a:solidFill>
                <a:latin typeface="Arial"/>
                <a:ea typeface="Arial"/>
                <a:cs typeface="Arial"/>
                <a:sym typeface="Arial"/>
              </a:rPr>
              <a:t>Me too!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 like to think of website migration as a sort of inexact science but some things are fundamental.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In this presentation, I want to break down my approach to website migration so you can walk away feeling like you have the perspective you need to get your arms around your migration.</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We will talk through the types of website migration out there and how to approach mapping your migration piece by piece. We’ll go through the different methods of migration, and how to decide the best one so that you can team up with your developer and be confident in the data you’re discussing.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So take a breath, feel the feels, and let it go because….</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Because you got this.</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Migrating a website is like upgrading a piece of furniture…</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Say you buy a new bookshelf from West Elm for your favorite books. Your current bookshelf, is made of that plywood stuff that bends over time, and has started to crack with all it’s sagging. You’re so excited for your new bookshelf and it’s time to move your beloved Harry Potter series to their new, sturdy, mahogany-scented home. But you realize some unexpected things. Your new bookshelf is 4 inches longer than your old shelf, and has some different sections to it - your books aren’t going to fit the same way they did before.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You realize you don’t need to keep your books in the same order as you used to! You used to keep your Harry Potter series on the lower shelf, out of view, in case the bending shelf broke, but now you can have them front and center with these super cute quidditch-themed bookends from etsy! Your old bookshelf certainly didn’t have room for those! Just in time for your quidditch team housewarming party with your friends.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Website migrations are a great way to refresh your content and get the right stuff in front of the right people, but it takes a bit of planning to get it right. So where do we start?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Where to Start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Looking at a migration as a whole can be overwhelming, so I like to take it one piece at a time starting with the inventory.  </a:t>
            </a:r>
            <a:r>
              <a:rPr b="0" i="0" lang="en" sz="1200" u="none" cap="none" strike="noStrike">
                <a:solidFill>
                  <a:schemeClr val="dk1"/>
                </a:solidFill>
                <a:latin typeface="Calibri"/>
                <a:ea typeface="Calibri"/>
                <a:cs typeface="Calibri"/>
                <a:sym typeface="Calibri"/>
              </a:rPr>
              <a:t>I’m sure many of you are well aware of what an inventory is. But for those of you who don’t or who want a refresher, I’m going to run through the basics at a high level.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An inventory in a library is a full list of all the books, including the authors, the genres they fit in, and perhaps the reading level for each. Like an inventory of a library, an inventory of a website includes the count of urls included, taxonomy</a:t>
            </a:r>
            <a:r>
              <a:rPr lang="en" sz="1200">
                <a:solidFill>
                  <a:schemeClr val="dk1"/>
                </a:solidFill>
                <a:latin typeface="Calibri"/>
                <a:ea typeface="Calibri"/>
                <a:cs typeface="Calibri"/>
                <a:sym typeface="Calibri"/>
              </a:rPr>
              <a:t> terms - or </a:t>
            </a:r>
            <a:r>
              <a:rPr b="0" i="0" lang="en" sz="1200" u="none" cap="none" strike="noStrike">
                <a:solidFill>
                  <a:schemeClr val="dk1"/>
                </a:solidFill>
                <a:latin typeface="Calibri"/>
                <a:ea typeface="Calibri"/>
                <a:cs typeface="Calibri"/>
                <a:sym typeface="Calibri"/>
              </a:rPr>
              <a:t>how they are organized, the directories - how many site sections are there, how many user accounts exist, how many files are present, etc.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As you think about your inventory, make sure to keep in mind anything the developer needs to move from one place to another. It’s this information that you and your developer will need to know so that you can create a mapping plan. But you can’t map to something without knowing where it’s coming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So let’s talk about how to compile your inventory.</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To compile an inventory, I like to</a:t>
            </a:r>
            <a:r>
              <a:rPr lang="en" sz="1200">
                <a:solidFill>
                  <a:schemeClr val="dk1"/>
                </a:solidFill>
                <a:latin typeface="Calibri"/>
                <a:ea typeface="Calibri"/>
                <a:cs typeface="Calibri"/>
                <a:sym typeface="Calibri"/>
              </a:rPr>
              <a:t> focus on</a:t>
            </a:r>
            <a:r>
              <a:rPr b="0" i="0" lang="en" sz="1200" u="none" cap="none" strike="noStrike">
                <a:solidFill>
                  <a:schemeClr val="dk1"/>
                </a:solidFill>
                <a:latin typeface="Calibri"/>
                <a:ea typeface="Calibri"/>
                <a:cs typeface="Calibri"/>
                <a:sym typeface="Calibri"/>
              </a:rPr>
              <a:t> two things: the site database and a site crawl.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Looking at the Database, you can run queries  to get counts of nodes, content types,  taxonomy terms, images, user data, etc.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To run a site crawl, there are lots of different site crawlers you can use, my personal favorite is ScreamingFrog. Once you run a site crawl you can compile a list of all directories used, as well as all files being linked to.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Don’t forget to compare your database data to your crawl data too - this will uncover any orphan pages. These are pages that exist within your database but are not linked from the site and can be detrimental.  Flag these to your team as well as your stakeholders to determine next steps.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Compiling this information and sharing it with your team, as well as with the stakeholders, will help you understand what you’re dealing with. Talking about these results will give you an idea of what’s a priority for the client, so you can focus your efforts on the most important parts first.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Once you know what you’re working with, you’re ready to compile your Migration Mapping Spreadsheet!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Mapping It…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1"/>
                </a:solidFill>
                <a:latin typeface="Calibri"/>
                <a:ea typeface="Calibri"/>
                <a:cs typeface="Calibri"/>
                <a:sym typeface="Calibri"/>
              </a:rPr>
              <a:t>Anything your developer will need to move, should be clearly communicated to ensure that it has a clearly defined place in the new database. For our team, we have found spreadsheets to help a lot in this area.</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4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An effective mapping document should easily display the source fields from the source database (or CSV, or Feed) and then also what it needs to become in the new database. The more detail that is included in this document, the easier it will be for the developer to script it.</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So let’s discuss putting a mapping spreadsheet together.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16" name="Google Shape;16;p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17" name="Google Shape;17;p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 name="Shape 19"/>
        <p:cNvGrpSpPr/>
        <p:nvPr/>
      </p:nvGrpSpPr>
      <p:grpSpPr>
        <a:xfrm>
          <a:off x="0" y="0"/>
          <a:ext cx="0" cy="0"/>
          <a:chOff x="0" y="0"/>
          <a:chExt cx="0" cy="0"/>
        </a:xfrm>
      </p:grpSpPr>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1" name="Shape 21"/>
        <p:cNvGrpSpPr/>
        <p:nvPr/>
      </p:nvGrpSpPr>
      <p:grpSpPr>
        <a:xfrm>
          <a:off x="0" y="0"/>
          <a:ext cx="0" cy="0"/>
          <a:chOff x="0" y="0"/>
          <a:chExt cx="0" cy="0"/>
        </a:xfrm>
      </p:grpSpPr>
      <p:sp>
        <p:nvSpPr>
          <p:cNvPr id="22" name="Google Shape;22;p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9" name="Google Shape;29;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0" name="Google Shape;30;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Google Shape;33;p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7" name="Google Shape;37;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38" name="Google Shape;3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sp>
        <p:nvSpPr>
          <p:cNvPr id="40" name="Google Shape;40;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41" name="Google Shape;41;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2.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4.gi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www.agencychief.com/resources/content_types_draft.xlsx" TargetMode="External"/><Relationship Id="rId4" Type="http://schemas.openxmlformats.org/officeDocument/2006/relationships/hyperlink" Target="https://www.screamingfrog.co.uk/seo-spider/" TargetMode="External"/><Relationship Id="rId5" Type="http://schemas.openxmlformats.org/officeDocument/2006/relationships/hyperlink" Target="https://agencychief.com/blog/migration-strategy-using-your-inventory" TargetMode="External"/><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88000"/>
          </a:blip>
          <a:srcRect b="0" l="0" r="0" t="0"/>
          <a:stretch/>
        </p:blipFill>
        <p:spPr>
          <a:xfrm>
            <a:off x="-339600" y="-102950"/>
            <a:ext cx="9896675" cy="7687927"/>
          </a:xfrm>
          <a:prstGeom prst="rect">
            <a:avLst/>
          </a:prstGeom>
          <a:noFill/>
          <a:ln>
            <a:noFill/>
          </a:ln>
        </p:spPr>
      </p:pic>
      <p:sp>
        <p:nvSpPr>
          <p:cNvPr id="55" name="Google Shape;55;p13"/>
          <p:cNvSpPr txBox="1"/>
          <p:nvPr>
            <p:ph type="ctrTitle"/>
          </p:nvPr>
        </p:nvSpPr>
        <p:spPr>
          <a:xfrm>
            <a:off x="384208" y="195200"/>
            <a:ext cx="8520600" cy="2052600"/>
          </a:xfrm>
          <a:prstGeom prst="rect">
            <a:avLst/>
          </a:prstGeom>
          <a:noFill/>
          <a:ln>
            <a:noFill/>
          </a:ln>
          <a:effectLst>
            <a:outerShdw blurRad="57150" rotWithShape="0" algn="bl" dir="5400000" dist="19050">
              <a:srgbClr val="000000">
                <a:alpha val="49411"/>
              </a:srgbClr>
            </a:outerShdw>
          </a:effectLst>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Arial"/>
              <a:buNone/>
            </a:pPr>
            <a:r>
              <a:rPr b="1" i="0" lang="en" sz="5200" u="none" cap="none" strike="noStrike">
                <a:solidFill>
                  <a:srgbClr val="FFFFFF"/>
                </a:solidFill>
                <a:latin typeface="Poppins"/>
                <a:ea typeface="Poppins"/>
                <a:cs typeface="Poppins"/>
                <a:sym typeface="Poppins"/>
              </a:rPr>
              <a:t>Drupal 8 Migration Strategy</a:t>
            </a:r>
            <a:endParaRPr b="1" i="0" sz="5200" u="none" cap="none" strike="noStrike">
              <a:solidFill>
                <a:srgbClr val="FFFFFF"/>
              </a:solidFill>
              <a:latin typeface="Poppins"/>
              <a:ea typeface="Poppins"/>
              <a:cs typeface="Poppins"/>
              <a:sym typeface="Poppins"/>
            </a:endParaRPr>
          </a:p>
        </p:txBody>
      </p:sp>
      <p:sp>
        <p:nvSpPr>
          <p:cNvPr id="56" name="Google Shape;56;p13"/>
          <p:cNvSpPr txBox="1"/>
          <p:nvPr>
            <p:ph idx="1" type="subTitle"/>
          </p:nvPr>
        </p:nvSpPr>
        <p:spPr>
          <a:xfrm>
            <a:off x="311700" y="2072125"/>
            <a:ext cx="8520600" cy="79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800"/>
              <a:buFont typeface="Arial"/>
              <a:buNone/>
            </a:pPr>
            <a:r>
              <a:rPr b="1" i="0" lang="en" sz="2400" u="none" cap="none" strike="noStrike">
                <a:solidFill>
                  <a:srgbClr val="FFFFFF"/>
                </a:solidFill>
                <a:latin typeface="Arial"/>
                <a:ea typeface="Arial"/>
                <a:cs typeface="Arial"/>
                <a:sym typeface="Arial"/>
              </a:rPr>
              <a:t>August 2018</a:t>
            </a:r>
            <a:endParaRPr b="1" i="0" sz="2400" u="none" cap="none" strike="noStrike">
              <a:solidFill>
                <a:srgbClr val="FFFFFF"/>
              </a:solidFill>
              <a:latin typeface="Arial"/>
              <a:ea typeface="Arial"/>
              <a:cs typeface="Arial"/>
              <a:sym typeface="Arial"/>
            </a:endParaRPr>
          </a:p>
        </p:txBody>
      </p:sp>
      <p:pic>
        <p:nvPicPr>
          <p:cNvPr id="57" name="Google Shape;57;p13"/>
          <p:cNvPicPr preferRelativeResize="0"/>
          <p:nvPr/>
        </p:nvPicPr>
        <p:blipFill>
          <a:blip r:embed="rId4">
            <a:alphaModFix/>
          </a:blip>
          <a:stretch>
            <a:fillRect/>
          </a:stretch>
        </p:blipFill>
        <p:spPr>
          <a:xfrm>
            <a:off x="4166024" y="2634025"/>
            <a:ext cx="955850" cy="56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2800" u="none" cap="none" strike="noStrike">
                <a:solidFill>
                  <a:schemeClr val="dk1"/>
                </a:solidFill>
                <a:latin typeface="Poppins"/>
                <a:ea typeface="Poppins"/>
                <a:cs typeface="Poppins"/>
                <a:sym typeface="Poppins"/>
              </a:rPr>
              <a:t>Take it By Type</a:t>
            </a:r>
            <a:endParaRPr b="1" i="0" sz="2800" u="none" cap="none" strike="noStrike">
              <a:solidFill>
                <a:schemeClr val="dk1"/>
              </a:solidFill>
              <a:latin typeface="Poppins"/>
              <a:ea typeface="Poppins"/>
              <a:cs typeface="Poppins"/>
              <a:sym typeface="Poppins"/>
            </a:endParaRPr>
          </a:p>
        </p:txBody>
      </p:sp>
      <p:pic>
        <p:nvPicPr>
          <p:cNvPr id="119" name="Google Shape;119;p22"/>
          <p:cNvPicPr preferRelativeResize="0"/>
          <p:nvPr/>
        </p:nvPicPr>
        <p:blipFill rotWithShape="1">
          <a:blip r:embed="rId3">
            <a:alphaModFix/>
          </a:blip>
          <a:srcRect b="0" l="0" r="0" t="0"/>
          <a:stretch/>
        </p:blipFill>
        <p:spPr>
          <a:xfrm>
            <a:off x="457200" y="1170125"/>
            <a:ext cx="8136511" cy="3325350"/>
          </a:xfrm>
          <a:prstGeom prst="rect">
            <a:avLst/>
          </a:prstGeom>
          <a:noFill/>
          <a:ln>
            <a:noFill/>
          </a:ln>
        </p:spPr>
      </p:pic>
      <p:pic>
        <p:nvPicPr>
          <p:cNvPr id="120" name="Google Shape;120;p22"/>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2800" u="none" cap="none" strike="noStrike">
                <a:solidFill>
                  <a:schemeClr val="dk1"/>
                </a:solidFill>
                <a:latin typeface="Poppins"/>
                <a:ea typeface="Poppins"/>
                <a:cs typeface="Poppins"/>
                <a:sym typeface="Poppins"/>
              </a:rPr>
              <a:t>Mapping Spreadsheets</a:t>
            </a:r>
            <a:endParaRPr b="1" i="0" sz="2800" u="none" cap="none" strike="noStrike">
              <a:solidFill>
                <a:schemeClr val="dk1"/>
              </a:solidFill>
              <a:latin typeface="Poppins"/>
              <a:ea typeface="Poppins"/>
              <a:cs typeface="Poppins"/>
              <a:sym typeface="Poppins"/>
            </a:endParaRPr>
          </a:p>
        </p:txBody>
      </p:sp>
      <p:pic>
        <p:nvPicPr>
          <p:cNvPr id="126" name="Google Shape;126;p23"/>
          <p:cNvPicPr preferRelativeResize="0"/>
          <p:nvPr/>
        </p:nvPicPr>
        <p:blipFill rotWithShape="1">
          <a:blip r:embed="rId3">
            <a:alphaModFix/>
          </a:blip>
          <a:srcRect b="0" l="0" r="0" t="0"/>
          <a:stretch/>
        </p:blipFill>
        <p:spPr>
          <a:xfrm>
            <a:off x="152400" y="1418450"/>
            <a:ext cx="8839201" cy="1881809"/>
          </a:xfrm>
          <a:prstGeom prst="rect">
            <a:avLst/>
          </a:prstGeom>
          <a:noFill/>
          <a:ln>
            <a:noFill/>
          </a:ln>
        </p:spPr>
      </p:pic>
      <p:pic>
        <p:nvPicPr>
          <p:cNvPr id="127" name="Google Shape;127;p23"/>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4"/>
          <p:cNvPicPr preferRelativeResize="0"/>
          <p:nvPr/>
        </p:nvPicPr>
        <p:blipFill rotWithShape="1">
          <a:blip r:embed="rId3">
            <a:alphaModFix/>
          </a:blip>
          <a:srcRect b="0" l="0" r="0" t="0"/>
          <a:stretch/>
        </p:blipFill>
        <p:spPr>
          <a:xfrm>
            <a:off x="-166550" y="-170500"/>
            <a:ext cx="9310545" cy="6207020"/>
          </a:xfrm>
          <a:prstGeom prst="rect">
            <a:avLst/>
          </a:prstGeom>
          <a:noFill/>
          <a:ln>
            <a:noFill/>
          </a:ln>
        </p:spPr>
      </p:pic>
      <p:sp>
        <p:nvSpPr>
          <p:cNvPr id="133" name="Google Shape;133;p24"/>
          <p:cNvSpPr txBox="1"/>
          <p:nvPr/>
        </p:nvSpPr>
        <p:spPr>
          <a:xfrm>
            <a:off x="724775" y="332375"/>
            <a:ext cx="4290900" cy="3396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3000" u="none" cap="none" strike="noStrike">
                <a:solidFill>
                  <a:srgbClr val="434343"/>
                </a:solidFill>
                <a:latin typeface="Arial"/>
                <a:ea typeface="Arial"/>
                <a:cs typeface="Arial"/>
                <a:sym typeface="Arial"/>
              </a:rPr>
              <a:t>You don’t need to be a developer</a:t>
            </a:r>
            <a:r>
              <a:rPr b="1" i="0" lang="en" sz="3000" u="none" cap="none" strike="noStrike">
                <a:solidFill>
                  <a:schemeClr val="dk1"/>
                </a:solidFill>
                <a:latin typeface="Arial"/>
                <a:ea typeface="Arial"/>
                <a:cs typeface="Arial"/>
                <a:sym typeface="Arial"/>
              </a:rPr>
              <a:t> </a:t>
            </a:r>
            <a:r>
              <a:rPr b="0" i="0" lang="en" sz="3000" u="none" cap="none" strike="noStrike">
                <a:solidFill>
                  <a:schemeClr val="dk1"/>
                </a:solidFill>
                <a:latin typeface="Arial"/>
                <a:ea typeface="Arial"/>
                <a:cs typeface="Arial"/>
                <a:sym typeface="Arial"/>
              </a:rPr>
              <a:t>to put this spreadsheet together</a:t>
            </a:r>
            <a:r>
              <a:rPr b="0" i="0" lang="en" sz="3000" u="none" cap="none" strike="noStrike">
                <a:solidFill>
                  <a:srgbClr val="666666"/>
                </a:solidFill>
                <a:latin typeface="Arial"/>
                <a:ea typeface="Arial"/>
                <a:cs typeface="Arial"/>
                <a:sym typeface="Arial"/>
              </a:rPr>
              <a:t>.</a:t>
            </a:r>
            <a:endParaRPr b="0" i="0" sz="30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666666"/>
                </a:solidFill>
                <a:latin typeface="Arial"/>
                <a:ea typeface="Arial"/>
                <a:cs typeface="Arial"/>
                <a:sym typeface="Arial"/>
              </a:rPr>
              <a:t> </a:t>
            </a:r>
            <a:endParaRPr b="0" i="0" sz="30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 sz="3000" u="none" cap="none" strike="noStrike">
                <a:latin typeface="Arial"/>
                <a:ea typeface="Arial"/>
                <a:cs typeface="Arial"/>
                <a:sym typeface="Arial"/>
              </a:rPr>
              <a:t>You just need to know where to look</a:t>
            </a:r>
            <a:r>
              <a:rPr b="1" i="0" lang="en" sz="3000" u="none" cap="none" strike="noStrike"/>
              <a:t>.</a:t>
            </a:r>
            <a:endParaRPr b="1" i="0" sz="3000" u="none" cap="none" strike="noStrike"/>
          </a:p>
        </p:txBody>
      </p:sp>
      <p:pic>
        <p:nvPicPr>
          <p:cNvPr id="134" name="Google Shape;134;p24"/>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5"/>
          <p:cNvPicPr preferRelativeResize="0"/>
          <p:nvPr/>
        </p:nvPicPr>
        <p:blipFill rotWithShape="1">
          <a:blip r:embed="rId3">
            <a:alphaModFix/>
          </a:blip>
          <a:srcRect b="0" l="0" r="0" t="0"/>
          <a:stretch/>
        </p:blipFill>
        <p:spPr>
          <a:xfrm>
            <a:off x="460650" y="1154256"/>
            <a:ext cx="8222700" cy="3303444"/>
          </a:xfrm>
          <a:prstGeom prst="rect">
            <a:avLst/>
          </a:prstGeom>
          <a:noFill/>
          <a:ln>
            <a:noFill/>
          </a:ln>
        </p:spPr>
      </p:pic>
      <p:sp>
        <p:nvSpPr>
          <p:cNvPr id="140" name="Google Shape;14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2800" u="none" cap="none" strike="noStrike">
                <a:solidFill>
                  <a:schemeClr val="dk1"/>
                </a:solidFill>
                <a:latin typeface="Poppins"/>
                <a:ea typeface="Poppins"/>
                <a:cs typeface="Poppins"/>
                <a:sym typeface="Poppins"/>
              </a:rPr>
              <a:t>Where to Look</a:t>
            </a:r>
            <a:endParaRPr b="1" i="0" sz="2800" u="none" cap="none" strike="noStrike">
              <a:solidFill>
                <a:schemeClr val="dk1"/>
              </a:solidFill>
              <a:latin typeface="Poppins"/>
              <a:ea typeface="Poppins"/>
              <a:cs typeface="Poppins"/>
              <a:sym typeface="Poppins"/>
            </a:endParaRPr>
          </a:p>
        </p:txBody>
      </p:sp>
      <p:pic>
        <p:nvPicPr>
          <p:cNvPr id="141" name="Google Shape;141;p25"/>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6"/>
          <p:cNvPicPr preferRelativeResize="0"/>
          <p:nvPr/>
        </p:nvPicPr>
        <p:blipFill rotWithShape="1">
          <a:blip r:embed="rId3">
            <a:alphaModFix/>
          </a:blip>
          <a:srcRect b="0" l="0" r="0" t="0"/>
          <a:stretch/>
        </p:blipFill>
        <p:spPr>
          <a:xfrm>
            <a:off x="-47400" y="-1917975"/>
            <a:ext cx="9541526" cy="9541526"/>
          </a:xfrm>
          <a:prstGeom prst="rect">
            <a:avLst/>
          </a:prstGeom>
          <a:noFill/>
          <a:ln>
            <a:noFill/>
          </a:ln>
        </p:spPr>
      </p:pic>
      <p:sp>
        <p:nvSpPr>
          <p:cNvPr id="147" name="Google Shape;147;p26"/>
          <p:cNvSpPr txBox="1"/>
          <p:nvPr>
            <p:ph type="title"/>
          </p:nvPr>
        </p:nvSpPr>
        <p:spPr>
          <a:xfrm>
            <a:off x="490250" y="297750"/>
            <a:ext cx="6367800" cy="4090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4800" u="none" cap="none" strike="noStrike">
                <a:solidFill>
                  <a:srgbClr val="FFFFFF"/>
                </a:solidFill>
                <a:latin typeface="Poppins"/>
                <a:ea typeface="Poppins"/>
                <a:cs typeface="Poppins"/>
                <a:sym typeface="Poppins"/>
              </a:rPr>
              <a:t>Migration Types</a:t>
            </a:r>
            <a:endParaRPr b="1" i="0" sz="4800" u="none" cap="none" strike="noStrike">
              <a:solidFill>
                <a:srgbClr val="FFFFFF"/>
              </a:solidFill>
              <a:latin typeface="Poppins"/>
              <a:ea typeface="Poppins"/>
              <a:cs typeface="Poppins"/>
              <a:sym typeface="Poppins"/>
            </a:endParaRPr>
          </a:p>
        </p:txBody>
      </p:sp>
      <p:pic>
        <p:nvPicPr>
          <p:cNvPr id="148" name="Google Shape;148;p26"/>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7"/>
          <p:cNvPicPr preferRelativeResize="0"/>
          <p:nvPr/>
        </p:nvPicPr>
        <p:blipFill>
          <a:blip r:embed="rId3">
            <a:alphaModFix/>
          </a:blip>
          <a:stretch>
            <a:fillRect/>
          </a:stretch>
        </p:blipFill>
        <p:spPr>
          <a:xfrm>
            <a:off x="8075099" y="4495475"/>
            <a:ext cx="955850" cy="561575"/>
          </a:xfrm>
          <a:prstGeom prst="rect">
            <a:avLst/>
          </a:prstGeom>
          <a:noFill/>
          <a:ln>
            <a:noFill/>
          </a:ln>
        </p:spPr>
      </p:pic>
      <p:sp>
        <p:nvSpPr>
          <p:cNvPr id="154" name="Google Shape;154;p27"/>
          <p:cNvSpPr/>
          <p:nvPr/>
        </p:nvSpPr>
        <p:spPr>
          <a:xfrm>
            <a:off x="228874" y="1585224"/>
            <a:ext cx="1980600" cy="1936800"/>
          </a:xfrm>
          <a:prstGeom prst="ellipse">
            <a:avLst/>
          </a:prstGeom>
          <a:solidFill>
            <a:srgbClr val="65F0A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500"/>
              <a:t>1</a:t>
            </a:r>
            <a:endParaRPr b="1" sz="2500"/>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Database to Database</a:t>
            </a:r>
            <a:endParaRPr b="1" i="0" sz="1400" u="none" cap="none" strike="noStrike">
              <a:solidFill>
                <a:srgbClr val="000000"/>
              </a:solidFill>
              <a:latin typeface="Arial"/>
              <a:ea typeface="Arial"/>
              <a:cs typeface="Arial"/>
              <a:sym typeface="Arial"/>
            </a:endParaRPr>
          </a:p>
        </p:txBody>
      </p:sp>
      <p:sp>
        <p:nvSpPr>
          <p:cNvPr id="155" name="Google Shape;155;p27"/>
          <p:cNvSpPr/>
          <p:nvPr/>
        </p:nvSpPr>
        <p:spPr>
          <a:xfrm>
            <a:off x="1753599" y="3054850"/>
            <a:ext cx="1933800" cy="2002200"/>
          </a:xfrm>
          <a:prstGeom prst="ellipse">
            <a:avLst/>
          </a:prstGeom>
          <a:solidFill>
            <a:srgbClr val="65F0A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500"/>
              <a:t>2</a:t>
            </a:r>
            <a:endParaRPr b="1" sz="2500"/>
          </a:p>
          <a:p>
            <a:pPr indent="0" lvl="0" marL="0" marR="0" rtl="0" algn="ctr">
              <a:lnSpc>
                <a:spcPct val="100000"/>
              </a:lnSpc>
              <a:spcBef>
                <a:spcPts val="0"/>
              </a:spcBef>
              <a:spcAft>
                <a:spcPts val="0"/>
              </a:spcAft>
              <a:buClr>
                <a:srgbClr val="000000"/>
              </a:buClr>
              <a:buSzPts val="1400"/>
              <a:buFont typeface="Arial"/>
              <a:buNone/>
            </a:pPr>
            <a:r>
              <a:rPr b="1" lang="en"/>
              <a:t>API</a:t>
            </a:r>
            <a:r>
              <a:rPr b="1" i="0" lang="en" sz="1400" u="none" cap="none" strike="noStrike">
                <a:solidFill>
                  <a:srgbClr val="000000"/>
                </a:solidFill>
                <a:latin typeface="Arial"/>
                <a:ea typeface="Arial"/>
                <a:cs typeface="Arial"/>
                <a:sym typeface="Arial"/>
              </a:rPr>
              <a:t> to Database</a:t>
            </a:r>
            <a:endParaRPr b="1" i="0" sz="1400" u="none" cap="none" strike="noStrike">
              <a:solidFill>
                <a:srgbClr val="000000"/>
              </a:solidFill>
              <a:latin typeface="Arial"/>
              <a:ea typeface="Arial"/>
              <a:cs typeface="Arial"/>
              <a:sym typeface="Arial"/>
            </a:endParaRPr>
          </a:p>
        </p:txBody>
      </p:sp>
      <p:sp>
        <p:nvSpPr>
          <p:cNvPr id="156" name="Google Shape;156;p27"/>
          <p:cNvSpPr/>
          <p:nvPr/>
        </p:nvSpPr>
        <p:spPr>
          <a:xfrm>
            <a:off x="3253200" y="1570650"/>
            <a:ext cx="2088000" cy="2002200"/>
          </a:xfrm>
          <a:prstGeom prst="ellipse">
            <a:avLst/>
          </a:prstGeom>
          <a:solidFill>
            <a:srgbClr val="65F0A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500"/>
              <a:t>3</a:t>
            </a:r>
            <a:endParaRPr b="1" sz="2500"/>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CSV to Database</a:t>
            </a:r>
            <a:endParaRPr b="1" i="0" sz="1400" u="none" cap="none" strike="noStrike">
              <a:solidFill>
                <a:srgbClr val="000000"/>
              </a:solidFill>
              <a:latin typeface="Arial"/>
              <a:ea typeface="Arial"/>
              <a:cs typeface="Arial"/>
              <a:sym typeface="Arial"/>
            </a:endParaRPr>
          </a:p>
        </p:txBody>
      </p:sp>
      <p:sp>
        <p:nvSpPr>
          <p:cNvPr id="157" name="Google Shape;157;p27"/>
          <p:cNvSpPr/>
          <p:nvPr/>
        </p:nvSpPr>
        <p:spPr>
          <a:xfrm>
            <a:off x="5987100" y="1885938"/>
            <a:ext cx="2088000" cy="2088000"/>
          </a:xfrm>
          <a:prstGeom prst="ellipse">
            <a:avLst/>
          </a:prstGeom>
          <a:solidFill>
            <a:srgbClr val="65F0A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500"/>
              <a:t>4</a:t>
            </a:r>
            <a:endParaRPr b="1" sz="2500"/>
          </a:p>
          <a:p>
            <a:pPr indent="0" lvl="0" marL="0" marR="0" rtl="0" algn="ctr">
              <a:lnSpc>
                <a:spcPct val="100000"/>
              </a:lnSpc>
              <a:spcBef>
                <a:spcPts val="0"/>
              </a:spcBef>
              <a:spcAft>
                <a:spcPts val="0"/>
              </a:spcAft>
              <a:buClr>
                <a:srgbClr val="000000"/>
              </a:buClr>
              <a:buSzPts val="1400"/>
              <a:buFont typeface="Arial"/>
              <a:buNone/>
            </a:pPr>
            <a:r>
              <a:rPr b="1" lang="en"/>
              <a:t>G</a:t>
            </a:r>
            <a:r>
              <a:rPr b="1" i="0" lang="en" sz="1400" u="none" cap="none" strike="noStrike">
                <a:solidFill>
                  <a:srgbClr val="000000"/>
                </a:solidFill>
                <a:latin typeface="Arial"/>
                <a:ea typeface="Arial"/>
                <a:cs typeface="Arial"/>
                <a:sym typeface="Arial"/>
              </a:rPr>
              <a:t>ood ol’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lang="en"/>
              <a:t>C</a:t>
            </a:r>
            <a:r>
              <a:rPr b="1" i="0" lang="en" sz="1400" u="none" cap="none" strike="noStrike">
                <a:solidFill>
                  <a:srgbClr val="000000"/>
                </a:solidFill>
                <a:latin typeface="Arial"/>
                <a:ea typeface="Arial"/>
                <a:cs typeface="Arial"/>
                <a:sym typeface="Arial"/>
              </a:rPr>
              <a:t>opy </a:t>
            </a:r>
            <a:r>
              <a:rPr b="1" lang="en"/>
              <a:t>&amp;</a:t>
            </a:r>
            <a:r>
              <a:rPr b="1" i="0" lang="en" sz="1400" u="none" cap="none" strike="noStrike">
                <a:solidFill>
                  <a:srgbClr val="000000"/>
                </a:solidFill>
                <a:latin typeface="Arial"/>
                <a:ea typeface="Arial"/>
                <a:cs typeface="Arial"/>
                <a:sym typeface="Arial"/>
              </a:rPr>
              <a:t> </a:t>
            </a:r>
            <a:r>
              <a:rPr b="1" lang="en"/>
              <a:t>P</a:t>
            </a:r>
            <a:r>
              <a:rPr b="1" i="0" lang="en" sz="1400" u="none" cap="none" strike="noStrike">
                <a:solidFill>
                  <a:srgbClr val="000000"/>
                </a:solidFill>
                <a:latin typeface="Arial"/>
                <a:ea typeface="Arial"/>
                <a:cs typeface="Arial"/>
                <a:sym typeface="Arial"/>
              </a:rPr>
              <a:t>aste</a:t>
            </a:r>
            <a:endParaRPr b="1" i="0" sz="1400" u="none" cap="none" strike="noStrike">
              <a:solidFill>
                <a:srgbClr val="000000"/>
              </a:solidFill>
              <a:latin typeface="Arial"/>
              <a:ea typeface="Arial"/>
              <a:cs typeface="Arial"/>
              <a:sym typeface="Arial"/>
            </a:endParaRPr>
          </a:p>
        </p:txBody>
      </p:sp>
      <p:sp>
        <p:nvSpPr>
          <p:cNvPr id="158" name="Google Shape;158;p27"/>
          <p:cNvSpPr txBox="1"/>
          <p:nvPr>
            <p:ph idx="4294967295" type="title"/>
          </p:nvPr>
        </p:nvSpPr>
        <p:spPr>
          <a:xfrm>
            <a:off x="1281300" y="166550"/>
            <a:ext cx="6750900" cy="704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i="0" lang="en" sz="2800" u="none" cap="none" strike="noStrike">
                <a:solidFill>
                  <a:schemeClr val="dk1"/>
                </a:solidFill>
                <a:latin typeface="Poppins"/>
                <a:ea typeface="Poppins"/>
                <a:cs typeface="Poppins"/>
                <a:sym typeface="Poppins"/>
              </a:rPr>
              <a:t>4 Types of Migration Sources</a:t>
            </a:r>
            <a:endParaRPr b="1" i="0" sz="2800" u="none" cap="none" strike="noStrike">
              <a:solidFill>
                <a:schemeClr val="dk1"/>
              </a:solidFill>
              <a:latin typeface="Poppins"/>
              <a:ea typeface="Poppins"/>
              <a:cs typeface="Poppins"/>
              <a:sym typeface="Poppins"/>
            </a:endParaRPr>
          </a:p>
        </p:txBody>
      </p:sp>
      <p:sp>
        <p:nvSpPr>
          <p:cNvPr id="159" name="Google Shape;159;p27"/>
          <p:cNvSpPr txBox="1"/>
          <p:nvPr>
            <p:ph idx="4294967295" type="title"/>
          </p:nvPr>
        </p:nvSpPr>
        <p:spPr>
          <a:xfrm>
            <a:off x="5051100" y="1137650"/>
            <a:ext cx="39600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1800">
                <a:solidFill>
                  <a:srgbClr val="666666"/>
                </a:solidFill>
                <a:latin typeface="Poppins"/>
                <a:ea typeface="Poppins"/>
                <a:cs typeface="Poppins"/>
                <a:sym typeface="Poppins"/>
              </a:rPr>
              <a:t>Manual Migration</a:t>
            </a:r>
            <a:endParaRPr b="1" i="0" sz="1800" u="none" cap="none" strike="noStrike">
              <a:solidFill>
                <a:srgbClr val="666666"/>
              </a:solidFill>
              <a:latin typeface="Poppins"/>
              <a:ea typeface="Poppins"/>
              <a:cs typeface="Poppins"/>
              <a:sym typeface="Poppins"/>
            </a:endParaRPr>
          </a:p>
        </p:txBody>
      </p:sp>
      <p:sp>
        <p:nvSpPr>
          <p:cNvPr id="160" name="Google Shape;160;p27"/>
          <p:cNvSpPr txBox="1"/>
          <p:nvPr>
            <p:ph idx="4294967295" type="title"/>
          </p:nvPr>
        </p:nvSpPr>
        <p:spPr>
          <a:xfrm>
            <a:off x="1394200" y="1137650"/>
            <a:ext cx="2652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1800">
                <a:solidFill>
                  <a:srgbClr val="666666"/>
                </a:solidFill>
                <a:latin typeface="Poppins"/>
                <a:ea typeface="Poppins"/>
                <a:cs typeface="Poppins"/>
                <a:sym typeface="Poppins"/>
              </a:rPr>
              <a:t>Scripted Migration</a:t>
            </a:r>
            <a:endParaRPr b="1" i="0" sz="1800" u="none" cap="none" strike="noStrike">
              <a:solidFill>
                <a:srgbClr val="666666"/>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p:nvPr/>
        </p:nvSpPr>
        <p:spPr>
          <a:xfrm>
            <a:off x="635175" y="994338"/>
            <a:ext cx="2088000" cy="2088000"/>
          </a:xfrm>
          <a:prstGeom prst="ellipse">
            <a:avLst/>
          </a:prstGeom>
          <a:solidFill>
            <a:srgbClr val="65F0A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500"/>
              <a:t>1</a:t>
            </a:r>
            <a:endParaRPr b="1" sz="2500"/>
          </a:p>
          <a:p>
            <a:pPr indent="0" lvl="0" marL="0" marR="0" rtl="0" algn="ctr">
              <a:lnSpc>
                <a:spcPct val="100000"/>
              </a:lnSpc>
              <a:spcBef>
                <a:spcPts val="0"/>
              </a:spcBef>
              <a:spcAft>
                <a:spcPts val="0"/>
              </a:spcAft>
              <a:buClr>
                <a:srgbClr val="000000"/>
              </a:buClr>
              <a:buSzPts val="1400"/>
              <a:buFont typeface="Arial"/>
              <a:buNone/>
            </a:pPr>
            <a:r>
              <a:rPr b="1" lang="en"/>
              <a:t>Database</a:t>
            </a:r>
            <a:r>
              <a:rPr b="1" i="0" lang="en" sz="1400" u="none" cap="none" strike="noStrike">
                <a:solidFill>
                  <a:srgbClr val="000000"/>
                </a:solidFill>
                <a:latin typeface="Arial"/>
                <a:ea typeface="Arial"/>
                <a:cs typeface="Arial"/>
                <a:sym typeface="Arial"/>
              </a:rPr>
              <a:t> to Database</a:t>
            </a:r>
            <a:endParaRPr b="1" i="0" sz="1400" u="none" cap="none" strike="noStrike">
              <a:solidFill>
                <a:srgbClr val="000000"/>
              </a:solidFill>
              <a:latin typeface="Arial"/>
              <a:ea typeface="Arial"/>
              <a:cs typeface="Arial"/>
              <a:sym typeface="Arial"/>
            </a:endParaRPr>
          </a:p>
        </p:txBody>
      </p:sp>
      <p:sp>
        <p:nvSpPr>
          <p:cNvPr id="166" name="Google Shape;166;p28"/>
          <p:cNvSpPr txBox="1"/>
          <p:nvPr/>
        </p:nvSpPr>
        <p:spPr>
          <a:xfrm>
            <a:off x="2875575" y="929575"/>
            <a:ext cx="5982300" cy="2992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666666"/>
                </a:solidFill>
                <a:latin typeface="Arial"/>
                <a:ea typeface="Arial"/>
                <a:cs typeface="Arial"/>
                <a:sym typeface="Arial"/>
              </a:rPr>
              <a:t>Move data from </a:t>
            </a:r>
            <a:endParaRPr b="0" i="0" sz="30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 sz="3600" u="none" cap="none" strike="noStrike">
                <a:solidFill>
                  <a:srgbClr val="000000"/>
                </a:solidFill>
                <a:latin typeface="Arial"/>
                <a:ea typeface="Arial"/>
                <a:cs typeface="Arial"/>
                <a:sym typeface="Arial"/>
              </a:rPr>
              <a:t>one database into another,</a:t>
            </a:r>
            <a:endParaRPr b="1"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3000" u="none" cap="none" strike="noStrike">
                <a:solidFill>
                  <a:srgbClr val="666666"/>
                </a:solidFill>
                <a:latin typeface="Arial"/>
                <a:ea typeface="Arial"/>
                <a:cs typeface="Arial"/>
                <a:sym typeface="Arial"/>
              </a:rPr>
              <a:t>using </a:t>
            </a:r>
            <a:r>
              <a:rPr b="1" i="0" lang="en" sz="3000" u="none" cap="none" strike="noStrike">
                <a:solidFill>
                  <a:srgbClr val="666666"/>
                </a:solidFill>
                <a:latin typeface="Arial"/>
                <a:ea typeface="Arial"/>
                <a:cs typeface="Arial"/>
                <a:sym typeface="Arial"/>
              </a:rPr>
              <a:t>coded files</a:t>
            </a:r>
            <a:r>
              <a:rPr b="0" i="0" lang="en" sz="3000" u="none" cap="none" strike="noStrike">
                <a:solidFill>
                  <a:srgbClr val="666666"/>
                </a:solidFill>
                <a:latin typeface="Arial"/>
                <a:ea typeface="Arial"/>
                <a:cs typeface="Arial"/>
                <a:sym typeface="Arial"/>
              </a:rPr>
              <a:t> that direct </a:t>
            </a:r>
            <a:r>
              <a:rPr b="1" i="0" lang="en" sz="3000" u="none" cap="none" strike="noStrike">
                <a:solidFill>
                  <a:srgbClr val="666666"/>
                </a:solidFill>
                <a:latin typeface="Arial"/>
                <a:ea typeface="Arial"/>
                <a:cs typeface="Arial"/>
                <a:sym typeface="Arial"/>
              </a:rPr>
              <a:t>where the data should go and how</a:t>
            </a:r>
            <a:r>
              <a:rPr b="0" i="0" lang="en" sz="3000" u="none" cap="none" strike="noStrike">
                <a:solidFill>
                  <a:srgbClr val="666666"/>
                </a:solidFill>
                <a:latin typeface="Arial"/>
                <a:ea typeface="Arial"/>
                <a:cs typeface="Arial"/>
                <a:sym typeface="Arial"/>
              </a:rPr>
              <a:t>.</a:t>
            </a:r>
            <a:endParaRPr b="0" i="0" sz="3000" u="none" cap="none" strike="noStrike">
              <a:solidFill>
                <a:srgbClr val="666666"/>
              </a:solidFill>
              <a:latin typeface="Arial"/>
              <a:ea typeface="Arial"/>
              <a:cs typeface="Arial"/>
              <a:sym typeface="Arial"/>
            </a:endParaRPr>
          </a:p>
        </p:txBody>
      </p:sp>
      <p:pic>
        <p:nvPicPr>
          <p:cNvPr id="167" name="Google Shape;167;p28"/>
          <p:cNvPicPr preferRelativeResize="0"/>
          <p:nvPr/>
        </p:nvPicPr>
        <p:blipFill>
          <a:blip r:embed="rId3">
            <a:alphaModFix/>
          </a:blip>
          <a:stretch>
            <a:fillRect/>
          </a:stretch>
        </p:blipFill>
        <p:spPr>
          <a:xfrm>
            <a:off x="8075099" y="4495475"/>
            <a:ext cx="955850" cy="561575"/>
          </a:xfrm>
          <a:prstGeom prst="rect">
            <a:avLst/>
          </a:prstGeom>
          <a:noFill/>
          <a:ln>
            <a:noFill/>
          </a:ln>
        </p:spPr>
      </p:pic>
      <p:sp>
        <p:nvSpPr>
          <p:cNvPr id="168" name="Google Shape;168;p28"/>
          <p:cNvSpPr/>
          <p:nvPr/>
        </p:nvSpPr>
        <p:spPr>
          <a:xfrm>
            <a:off x="6636450" y="3661175"/>
            <a:ext cx="1372500" cy="1242000"/>
          </a:xfrm>
          <a:prstGeom prst="ellipse">
            <a:avLst/>
          </a:prstGeom>
          <a:solidFill>
            <a:srgbClr val="65F0AD"/>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b="1" lang="en" sz="2000">
                <a:solidFill>
                  <a:schemeClr val="dk1"/>
                </a:solidFill>
              </a:rPr>
              <a:t>2</a:t>
            </a:r>
            <a:endParaRPr b="1" sz="2000">
              <a:solidFill>
                <a:schemeClr val="dk1"/>
              </a:solidFill>
            </a:endParaRPr>
          </a:p>
          <a:p>
            <a:pPr indent="0" lvl="0" marL="0" rtl="0" algn="ctr">
              <a:spcBef>
                <a:spcPts val="0"/>
              </a:spcBef>
              <a:spcAft>
                <a:spcPts val="0"/>
              </a:spcAft>
              <a:buClr>
                <a:schemeClr val="dk1"/>
              </a:buClr>
              <a:buSzPts val="1400"/>
              <a:buFont typeface="Arial"/>
              <a:buNone/>
            </a:pPr>
            <a:r>
              <a:rPr b="1" lang="en" sz="1300">
                <a:solidFill>
                  <a:schemeClr val="dk1"/>
                </a:solidFill>
              </a:rPr>
              <a:t>*</a:t>
            </a:r>
            <a:r>
              <a:rPr b="1" lang="en" sz="1300">
                <a:solidFill>
                  <a:schemeClr val="dk1"/>
                </a:solidFill>
              </a:rPr>
              <a:t>API to Database</a:t>
            </a:r>
            <a:endParaRPr b="1" sz="1300"/>
          </a:p>
        </p:txBody>
      </p:sp>
      <p:sp>
        <p:nvSpPr>
          <p:cNvPr id="169" name="Google Shape;169;p28"/>
          <p:cNvSpPr txBox="1"/>
          <p:nvPr/>
        </p:nvSpPr>
        <p:spPr>
          <a:xfrm>
            <a:off x="488975" y="3854125"/>
            <a:ext cx="5787900" cy="939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chemeClr val="dk1"/>
              </a:buClr>
              <a:buSzPts val="1100"/>
              <a:buFont typeface="Arial"/>
              <a:buNone/>
            </a:pPr>
            <a:r>
              <a:rPr lang="en" sz="1800">
                <a:solidFill>
                  <a:srgbClr val="666666"/>
                </a:solidFill>
              </a:rPr>
              <a:t>*can also be applied </a:t>
            </a:r>
            <a:endParaRPr sz="1800">
              <a:solidFill>
                <a:srgbClr val="666666"/>
              </a:solidFill>
            </a:endParaRPr>
          </a:p>
          <a:p>
            <a:pPr indent="0" lvl="0" marL="0" marR="0" rtl="0" algn="r">
              <a:lnSpc>
                <a:spcPct val="100000"/>
              </a:lnSpc>
              <a:spcBef>
                <a:spcPts val="0"/>
              </a:spcBef>
              <a:spcAft>
                <a:spcPts val="0"/>
              </a:spcAft>
              <a:buClr>
                <a:schemeClr val="dk1"/>
              </a:buClr>
              <a:buSzPts val="1100"/>
              <a:buFont typeface="Arial"/>
              <a:buNone/>
            </a:pPr>
            <a:r>
              <a:rPr lang="en" sz="1800">
                <a:solidFill>
                  <a:srgbClr val="666666"/>
                </a:solidFill>
              </a:rPr>
              <a:t>to API migrations</a:t>
            </a:r>
            <a:endParaRPr b="0" i="0" sz="1800" u="none" cap="none" strike="noStrike">
              <a:solidFill>
                <a:srgbClr val="666666"/>
              </a:solidFill>
              <a:latin typeface="Arial"/>
              <a:ea typeface="Arial"/>
              <a:cs typeface="Arial"/>
              <a:sym typeface="Arial"/>
            </a:endParaRPr>
          </a:p>
        </p:txBody>
      </p:sp>
      <p:sp>
        <p:nvSpPr>
          <p:cNvPr id="170" name="Google Shape;170;p28"/>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 sz="1800">
                <a:solidFill>
                  <a:srgbClr val="666666"/>
                </a:solidFill>
                <a:latin typeface="Poppins"/>
                <a:ea typeface="Poppins"/>
                <a:cs typeface="Poppins"/>
                <a:sym typeface="Poppins"/>
              </a:rPr>
              <a:t>Scripted Migration</a:t>
            </a:r>
            <a:endParaRPr b="1" i="0" sz="1800" u="none" cap="none" strike="noStrike">
              <a:solidFill>
                <a:srgbClr val="666666"/>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9"/>
          <p:cNvSpPr/>
          <p:nvPr/>
        </p:nvSpPr>
        <p:spPr>
          <a:xfrm>
            <a:off x="6129975" y="1539163"/>
            <a:ext cx="2088000" cy="2088000"/>
          </a:xfrm>
          <a:prstGeom prst="ellipse">
            <a:avLst/>
          </a:prstGeom>
          <a:solidFill>
            <a:srgbClr val="65F0A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500"/>
              <a:t>3</a:t>
            </a:r>
            <a:endParaRPr b="1" sz="2500"/>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CSV to Database</a:t>
            </a:r>
            <a:endParaRPr b="1" i="0" sz="1400" u="none" cap="none" strike="noStrike">
              <a:solidFill>
                <a:srgbClr val="000000"/>
              </a:solidFill>
              <a:latin typeface="Arial"/>
              <a:ea typeface="Arial"/>
              <a:cs typeface="Arial"/>
              <a:sym typeface="Arial"/>
            </a:endParaRPr>
          </a:p>
        </p:txBody>
      </p:sp>
      <p:sp>
        <p:nvSpPr>
          <p:cNvPr id="176" name="Google Shape;176;p29"/>
          <p:cNvSpPr txBox="1"/>
          <p:nvPr/>
        </p:nvSpPr>
        <p:spPr>
          <a:xfrm>
            <a:off x="712550" y="1388650"/>
            <a:ext cx="5265000" cy="269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666666"/>
                </a:solidFill>
                <a:latin typeface="Arial"/>
                <a:ea typeface="Arial"/>
                <a:cs typeface="Arial"/>
                <a:sym typeface="Arial"/>
              </a:rPr>
              <a:t>Move data from </a:t>
            </a:r>
            <a:endParaRPr b="0" i="0" sz="30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 sz="3600" u="none" cap="none" strike="noStrike">
                <a:solidFill>
                  <a:srgbClr val="000000"/>
                </a:solidFill>
                <a:latin typeface="Arial"/>
                <a:ea typeface="Arial"/>
                <a:cs typeface="Arial"/>
                <a:sym typeface="Arial"/>
              </a:rPr>
              <a:t>a CSV into a database,</a:t>
            </a:r>
            <a:endParaRPr b="1"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0" lang="en" sz="3000" u="none" cap="none" strike="noStrike">
                <a:solidFill>
                  <a:srgbClr val="666666"/>
                </a:solidFill>
                <a:latin typeface="Arial"/>
                <a:ea typeface="Arial"/>
                <a:cs typeface="Arial"/>
                <a:sym typeface="Arial"/>
              </a:rPr>
              <a:t>using </a:t>
            </a:r>
            <a:r>
              <a:rPr b="1" i="0" lang="en" sz="3000" u="none" cap="none" strike="noStrike">
                <a:solidFill>
                  <a:srgbClr val="666666"/>
                </a:solidFill>
                <a:latin typeface="Arial"/>
                <a:ea typeface="Arial"/>
                <a:cs typeface="Arial"/>
                <a:sym typeface="Arial"/>
              </a:rPr>
              <a:t>coded files</a:t>
            </a:r>
            <a:r>
              <a:rPr b="0" i="0" lang="en" sz="3000" u="none" cap="none" strike="noStrike">
                <a:solidFill>
                  <a:srgbClr val="666666"/>
                </a:solidFill>
                <a:latin typeface="Arial"/>
                <a:ea typeface="Arial"/>
                <a:cs typeface="Arial"/>
                <a:sym typeface="Arial"/>
              </a:rPr>
              <a:t> that direct </a:t>
            </a:r>
            <a:r>
              <a:rPr b="1" i="0" lang="en" sz="3000" u="none" cap="none" strike="noStrike">
                <a:solidFill>
                  <a:srgbClr val="666666"/>
                </a:solidFill>
                <a:latin typeface="Arial"/>
                <a:ea typeface="Arial"/>
                <a:cs typeface="Arial"/>
                <a:sym typeface="Arial"/>
              </a:rPr>
              <a:t>where the data should go and how</a:t>
            </a:r>
            <a:r>
              <a:rPr b="0" i="0" lang="en" sz="3000" u="none" cap="none" strike="noStrike">
                <a:solidFill>
                  <a:srgbClr val="666666"/>
                </a:solidFill>
                <a:latin typeface="Arial"/>
                <a:ea typeface="Arial"/>
                <a:cs typeface="Arial"/>
                <a:sym typeface="Arial"/>
              </a:rPr>
              <a:t>.</a:t>
            </a:r>
            <a:endParaRPr b="0" i="0" sz="3000" u="none" cap="none" strike="noStrike">
              <a:solidFill>
                <a:srgbClr val="666666"/>
              </a:solidFill>
              <a:latin typeface="Arial"/>
              <a:ea typeface="Arial"/>
              <a:cs typeface="Arial"/>
              <a:sym typeface="Arial"/>
            </a:endParaRPr>
          </a:p>
        </p:txBody>
      </p:sp>
      <p:pic>
        <p:nvPicPr>
          <p:cNvPr id="177" name="Google Shape;177;p29"/>
          <p:cNvPicPr preferRelativeResize="0"/>
          <p:nvPr/>
        </p:nvPicPr>
        <p:blipFill>
          <a:blip r:embed="rId3">
            <a:alphaModFix/>
          </a:blip>
          <a:stretch>
            <a:fillRect/>
          </a:stretch>
        </p:blipFill>
        <p:spPr>
          <a:xfrm>
            <a:off x="8075099" y="4495475"/>
            <a:ext cx="955850" cy="561575"/>
          </a:xfrm>
          <a:prstGeom prst="rect">
            <a:avLst/>
          </a:prstGeom>
          <a:noFill/>
          <a:ln>
            <a:noFill/>
          </a:ln>
        </p:spPr>
      </p:pic>
      <p:sp>
        <p:nvSpPr>
          <p:cNvPr id="178" name="Google Shape;178;p29"/>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 sz="1800">
                <a:solidFill>
                  <a:srgbClr val="666666"/>
                </a:solidFill>
                <a:latin typeface="Poppins"/>
                <a:ea typeface="Poppins"/>
                <a:cs typeface="Poppins"/>
                <a:sym typeface="Poppins"/>
              </a:rPr>
              <a:t>Scripted Migration</a:t>
            </a:r>
            <a:endParaRPr b="1" i="0" sz="1800" u="none" cap="none" strike="noStrike">
              <a:solidFill>
                <a:srgbClr val="666666"/>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p:nvPr/>
        </p:nvSpPr>
        <p:spPr>
          <a:xfrm>
            <a:off x="666825" y="1604013"/>
            <a:ext cx="2088000" cy="2088000"/>
          </a:xfrm>
          <a:prstGeom prst="ellipse">
            <a:avLst/>
          </a:prstGeom>
          <a:solidFill>
            <a:srgbClr val="65F0A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2500">
                <a:solidFill>
                  <a:schemeClr val="dk1"/>
                </a:solidFill>
              </a:rPr>
              <a:t>4</a:t>
            </a:r>
            <a:endParaRPr b="1" sz="2500">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rPr b="1" lang="en">
                <a:solidFill>
                  <a:schemeClr val="dk1"/>
                </a:solidFill>
              </a:rPr>
              <a:t>G</a:t>
            </a:r>
            <a:r>
              <a:rPr b="1" i="0" lang="en" sz="1400" u="none" cap="none" strike="noStrike">
                <a:solidFill>
                  <a:schemeClr val="dk1"/>
                </a:solidFill>
                <a:latin typeface="Arial"/>
                <a:ea typeface="Arial"/>
                <a:cs typeface="Arial"/>
                <a:sym typeface="Arial"/>
              </a:rPr>
              <a:t>ood ol’ </a:t>
            </a:r>
            <a:r>
              <a:rPr b="1" lang="en">
                <a:solidFill>
                  <a:schemeClr val="dk1"/>
                </a:solidFill>
              </a:rPr>
              <a:t>C</a:t>
            </a:r>
            <a:r>
              <a:rPr b="1" i="0" lang="en" sz="1400" u="none" cap="none" strike="noStrike">
                <a:solidFill>
                  <a:schemeClr val="dk1"/>
                </a:solidFill>
                <a:latin typeface="Arial"/>
                <a:ea typeface="Arial"/>
                <a:cs typeface="Arial"/>
                <a:sym typeface="Arial"/>
              </a:rPr>
              <a:t>opy </a:t>
            </a:r>
            <a:r>
              <a:rPr b="1" lang="en">
                <a:solidFill>
                  <a:schemeClr val="dk1"/>
                </a:solidFill>
              </a:rPr>
              <a:t>&amp;</a:t>
            </a:r>
            <a:r>
              <a:rPr b="1" i="0" lang="en" sz="1400" u="none" cap="none" strike="noStrike">
                <a:solidFill>
                  <a:schemeClr val="dk1"/>
                </a:solidFill>
                <a:latin typeface="Arial"/>
                <a:ea typeface="Arial"/>
                <a:cs typeface="Arial"/>
                <a:sym typeface="Arial"/>
              </a:rPr>
              <a:t> </a:t>
            </a:r>
            <a:r>
              <a:rPr b="1" lang="en">
                <a:solidFill>
                  <a:schemeClr val="dk1"/>
                </a:solidFill>
              </a:rPr>
              <a:t>P</a:t>
            </a:r>
            <a:r>
              <a:rPr b="1" i="0" lang="en" sz="1400" u="none" cap="none" strike="noStrike">
                <a:solidFill>
                  <a:schemeClr val="dk1"/>
                </a:solidFill>
                <a:latin typeface="Arial"/>
                <a:ea typeface="Arial"/>
                <a:cs typeface="Arial"/>
                <a:sym typeface="Arial"/>
              </a:rPr>
              <a:t>aste</a:t>
            </a:r>
            <a:endParaRPr b="1" i="0" sz="1400" u="none" cap="none" strike="noStrike">
              <a:solidFill>
                <a:srgbClr val="000000"/>
              </a:solidFill>
              <a:latin typeface="Arial"/>
              <a:ea typeface="Arial"/>
              <a:cs typeface="Arial"/>
              <a:sym typeface="Arial"/>
            </a:endParaRPr>
          </a:p>
        </p:txBody>
      </p:sp>
      <p:sp>
        <p:nvSpPr>
          <p:cNvPr id="184" name="Google Shape;184;p30"/>
          <p:cNvSpPr txBox="1"/>
          <p:nvPr/>
        </p:nvSpPr>
        <p:spPr>
          <a:xfrm>
            <a:off x="2998575" y="1373400"/>
            <a:ext cx="5657700" cy="269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666666"/>
                </a:solidFill>
                <a:latin typeface="Arial"/>
                <a:ea typeface="Arial"/>
                <a:cs typeface="Arial"/>
                <a:sym typeface="Arial"/>
              </a:rPr>
              <a:t>Move data </a:t>
            </a:r>
            <a:r>
              <a:rPr b="1" i="0" lang="en" sz="3000" u="none" cap="none" strike="noStrike">
                <a:solidFill>
                  <a:srgbClr val="666666"/>
                </a:solidFill>
                <a:latin typeface="Arial"/>
                <a:ea typeface="Arial"/>
                <a:cs typeface="Arial"/>
                <a:sym typeface="Arial"/>
              </a:rPr>
              <a:t>by hand</a:t>
            </a:r>
            <a:r>
              <a:rPr b="0" i="0" lang="en" sz="3000" u="none" cap="none" strike="noStrike">
                <a:solidFill>
                  <a:srgbClr val="666666"/>
                </a:solidFill>
                <a:latin typeface="Arial"/>
                <a:ea typeface="Arial"/>
                <a:cs typeface="Arial"/>
                <a:sym typeface="Arial"/>
              </a:rPr>
              <a:t>. </a:t>
            </a:r>
            <a:endParaRPr b="0" i="0" sz="30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666666"/>
                </a:solidFill>
                <a:latin typeface="Arial"/>
                <a:ea typeface="Arial"/>
                <a:cs typeface="Arial"/>
                <a:sym typeface="Arial"/>
              </a:rPr>
              <a:t>Copy and Paste</a:t>
            </a:r>
            <a:r>
              <a:rPr b="1" i="0" lang="en" sz="3000" u="none" cap="none" strike="noStrike">
                <a:solidFill>
                  <a:srgbClr val="666666"/>
                </a:solidFill>
                <a:latin typeface="Arial"/>
                <a:ea typeface="Arial"/>
                <a:cs typeface="Arial"/>
                <a:sym typeface="Arial"/>
              </a:rPr>
              <a:t>, </a:t>
            </a:r>
            <a:endParaRPr b="1" i="0" sz="3000" u="none" cap="none" strike="noStrike">
              <a:solidFill>
                <a:srgbClr val="666666"/>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1" i="0" lang="en" sz="3600" u="none" cap="none" strike="noStrike">
                <a:solidFill>
                  <a:srgbClr val="000000"/>
                </a:solidFill>
                <a:latin typeface="Arial"/>
                <a:ea typeface="Arial"/>
                <a:cs typeface="Arial"/>
                <a:sym typeface="Arial"/>
              </a:rPr>
              <a:t>directly into the wysiwyg</a:t>
            </a:r>
            <a:r>
              <a:rPr b="1" i="0" lang="en" sz="3000" u="none" cap="none" strike="noStrike">
                <a:solidFill>
                  <a:srgbClr val="CCCCCC"/>
                </a:solidFill>
                <a:latin typeface="Arial"/>
                <a:ea typeface="Arial"/>
                <a:cs typeface="Arial"/>
                <a:sym typeface="Arial"/>
              </a:rPr>
              <a:t> </a:t>
            </a:r>
            <a:r>
              <a:rPr b="1" i="0" lang="en" sz="3000" u="none" cap="none" strike="noStrike">
                <a:solidFill>
                  <a:srgbClr val="666666"/>
                </a:solidFill>
                <a:latin typeface="Arial"/>
                <a:ea typeface="Arial"/>
                <a:cs typeface="Arial"/>
                <a:sym typeface="Arial"/>
              </a:rPr>
              <a:t>in the new site.</a:t>
            </a:r>
            <a:endParaRPr b="1" i="0" sz="3000" u="none" cap="none" strike="noStrike">
              <a:solidFill>
                <a:srgbClr val="666666"/>
              </a:solidFill>
              <a:latin typeface="Arial"/>
              <a:ea typeface="Arial"/>
              <a:cs typeface="Arial"/>
              <a:sym typeface="Arial"/>
            </a:endParaRPr>
          </a:p>
        </p:txBody>
      </p:sp>
      <p:pic>
        <p:nvPicPr>
          <p:cNvPr id="185" name="Google Shape;185;p30"/>
          <p:cNvPicPr preferRelativeResize="0"/>
          <p:nvPr/>
        </p:nvPicPr>
        <p:blipFill>
          <a:blip r:embed="rId3">
            <a:alphaModFix/>
          </a:blip>
          <a:stretch>
            <a:fillRect/>
          </a:stretch>
        </p:blipFill>
        <p:spPr>
          <a:xfrm>
            <a:off x="8075099" y="4495475"/>
            <a:ext cx="955850" cy="561575"/>
          </a:xfrm>
          <a:prstGeom prst="rect">
            <a:avLst/>
          </a:prstGeom>
          <a:noFill/>
          <a:ln>
            <a:noFill/>
          </a:ln>
        </p:spPr>
      </p:pic>
      <p:sp>
        <p:nvSpPr>
          <p:cNvPr id="186" name="Google Shape;186;p30"/>
          <p:cNvSpPr txBox="1"/>
          <p:nvPr>
            <p:ph idx="4294967295" type="title"/>
          </p:nvPr>
        </p:nvSpPr>
        <p:spPr>
          <a:xfrm>
            <a:off x="311700" y="2926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 sz="1800">
                <a:solidFill>
                  <a:srgbClr val="666666"/>
                </a:solidFill>
                <a:latin typeface="Poppins"/>
                <a:ea typeface="Poppins"/>
                <a:cs typeface="Poppins"/>
                <a:sym typeface="Poppins"/>
              </a:rPr>
              <a:t>Manual</a:t>
            </a:r>
            <a:r>
              <a:rPr b="1" lang="en" sz="1800">
                <a:solidFill>
                  <a:srgbClr val="666666"/>
                </a:solidFill>
                <a:latin typeface="Poppins"/>
                <a:ea typeface="Poppins"/>
                <a:cs typeface="Poppins"/>
                <a:sym typeface="Poppins"/>
              </a:rPr>
              <a:t> Migration</a:t>
            </a:r>
            <a:endParaRPr b="1" i="0" sz="1800" u="none" cap="none" strike="noStrike">
              <a:solidFill>
                <a:srgbClr val="666666"/>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90" name="Shape 190"/>
        <p:cNvGrpSpPr/>
        <p:nvPr/>
      </p:nvGrpSpPr>
      <p:grpSpPr>
        <a:xfrm>
          <a:off x="0" y="0"/>
          <a:ext cx="0" cy="0"/>
          <a:chOff x="0" y="0"/>
          <a:chExt cx="0" cy="0"/>
        </a:xfrm>
      </p:grpSpPr>
      <p:sp>
        <p:nvSpPr>
          <p:cNvPr id="191" name="Google Shape;191;p31"/>
          <p:cNvSpPr txBox="1"/>
          <p:nvPr>
            <p:ph type="title"/>
          </p:nvPr>
        </p:nvSpPr>
        <p:spPr>
          <a:xfrm>
            <a:off x="718850" y="373950"/>
            <a:ext cx="6367800" cy="409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3000" u="none" cap="none" strike="noStrike">
                <a:solidFill>
                  <a:schemeClr val="dk1"/>
                </a:solidFill>
                <a:latin typeface="Poppins"/>
                <a:ea typeface="Poppins"/>
                <a:cs typeface="Poppins"/>
                <a:sym typeface="Poppins"/>
              </a:rPr>
              <a:t>How to Choose?</a:t>
            </a:r>
            <a:endParaRPr b="1" i="0" sz="3000" u="none" cap="none" strike="noStrike">
              <a:solidFill>
                <a:schemeClr val="dk1"/>
              </a:solidFill>
              <a:latin typeface="Poppins"/>
              <a:ea typeface="Poppins"/>
              <a:cs typeface="Poppins"/>
              <a:sym typeface="Poppins"/>
            </a:endParaRPr>
          </a:p>
        </p:txBody>
      </p:sp>
      <p:sp>
        <p:nvSpPr>
          <p:cNvPr id="192" name="Google Shape;192;p31"/>
          <p:cNvSpPr/>
          <p:nvPr/>
        </p:nvSpPr>
        <p:spPr>
          <a:xfrm>
            <a:off x="5178275" y="526338"/>
            <a:ext cx="2088000" cy="2088000"/>
          </a:xfrm>
          <a:prstGeom prst="ellipse">
            <a:avLst/>
          </a:prstGeom>
          <a:solidFill>
            <a:srgbClr val="65F0A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Database to Database (scripted)</a:t>
            </a:r>
            <a:endParaRPr b="1" i="0" sz="1600" u="none" cap="none" strike="noStrike">
              <a:solidFill>
                <a:srgbClr val="000000"/>
              </a:solidFill>
              <a:latin typeface="Arial"/>
              <a:ea typeface="Arial"/>
              <a:cs typeface="Arial"/>
              <a:sym typeface="Arial"/>
            </a:endParaRPr>
          </a:p>
        </p:txBody>
      </p:sp>
      <p:sp>
        <p:nvSpPr>
          <p:cNvPr id="193" name="Google Shape;193;p31"/>
          <p:cNvSpPr/>
          <p:nvPr/>
        </p:nvSpPr>
        <p:spPr>
          <a:xfrm>
            <a:off x="6289200" y="2419338"/>
            <a:ext cx="2088000" cy="2088000"/>
          </a:xfrm>
          <a:prstGeom prst="ellipse">
            <a:avLst/>
          </a:prstGeom>
          <a:solidFill>
            <a:srgbClr val="65F0A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600" u="none" cap="none" strike="noStrike">
                <a:solidFill>
                  <a:srgbClr val="000000"/>
                </a:solidFill>
                <a:latin typeface="Arial"/>
                <a:ea typeface="Arial"/>
                <a:cs typeface="Arial"/>
                <a:sym typeface="Arial"/>
              </a:rPr>
              <a:t>CSV to Database (scripted)</a:t>
            </a:r>
            <a:endParaRPr b="1" i="0" sz="1600" u="none" cap="none" strike="noStrike">
              <a:solidFill>
                <a:srgbClr val="000000"/>
              </a:solidFill>
              <a:latin typeface="Arial"/>
              <a:ea typeface="Arial"/>
              <a:cs typeface="Arial"/>
              <a:sym typeface="Arial"/>
            </a:endParaRPr>
          </a:p>
        </p:txBody>
      </p:sp>
      <p:sp>
        <p:nvSpPr>
          <p:cNvPr id="194" name="Google Shape;194;p31"/>
          <p:cNvSpPr/>
          <p:nvPr/>
        </p:nvSpPr>
        <p:spPr>
          <a:xfrm>
            <a:off x="4097250" y="2422638"/>
            <a:ext cx="2088000" cy="2088000"/>
          </a:xfrm>
          <a:prstGeom prst="ellipse">
            <a:avLst/>
          </a:prstGeom>
          <a:solidFill>
            <a:srgbClr val="65F0A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600" u="none" cap="none" strike="noStrike">
                <a:solidFill>
                  <a:schemeClr val="dk1"/>
                </a:solidFill>
                <a:latin typeface="Arial"/>
                <a:ea typeface="Arial"/>
                <a:cs typeface="Arial"/>
                <a:sym typeface="Arial"/>
              </a:rPr>
              <a:t>Manual</a:t>
            </a:r>
            <a:br>
              <a:rPr b="1" i="0" lang="en" sz="1600" u="none" cap="none" strike="noStrike">
                <a:solidFill>
                  <a:schemeClr val="dk1"/>
                </a:solidFill>
                <a:latin typeface="Arial"/>
                <a:ea typeface="Arial"/>
                <a:cs typeface="Arial"/>
                <a:sym typeface="Arial"/>
              </a:rPr>
            </a:br>
            <a:r>
              <a:rPr b="1" i="0" lang="en" sz="1600" u="none" cap="none" strike="noStrike">
                <a:solidFill>
                  <a:schemeClr val="dk1"/>
                </a:solidFill>
                <a:latin typeface="Arial"/>
                <a:ea typeface="Arial"/>
                <a:cs typeface="Arial"/>
                <a:sym typeface="Arial"/>
              </a:rPr>
              <a:t>(good ol’ copy and paste)</a:t>
            </a:r>
            <a:endParaRPr b="1" i="0" sz="1600" u="none" cap="none" strike="noStrike">
              <a:solidFill>
                <a:srgbClr val="000000"/>
              </a:solidFill>
              <a:latin typeface="Arial"/>
              <a:ea typeface="Arial"/>
              <a:cs typeface="Arial"/>
              <a:sym typeface="Arial"/>
            </a:endParaRPr>
          </a:p>
        </p:txBody>
      </p:sp>
      <p:pic>
        <p:nvPicPr>
          <p:cNvPr id="195" name="Google Shape;195;p31"/>
          <p:cNvPicPr preferRelativeResize="0"/>
          <p:nvPr/>
        </p:nvPicPr>
        <p:blipFill>
          <a:blip r:embed="rId3">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265500" y="852175"/>
            <a:ext cx="4045200" cy="1482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Arial"/>
              <a:buNone/>
            </a:pPr>
            <a:r>
              <a:rPr b="1" i="0" lang="en" sz="4200" u="none" cap="none" strike="noStrike">
                <a:solidFill>
                  <a:schemeClr val="dk1"/>
                </a:solidFill>
                <a:latin typeface="Poppins"/>
                <a:ea typeface="Poppins"/>
                <a:cs typeface="Poppins"/>
                <a:sym typeface="Poppins"/>
              </a:rPr>
              <a:t>Lynne Walsh</a:t>
            </a:r>
            <a:endParaRPr b="1" i="0" sz="4200" u="none" cap="none" strike="noStrike">
              <a:solidFill>
                <a:schemeClr val="dk1"/>
              </a:solidFill>
              <a:latin typeface="Poppins"/>
              <a:ea typeface="Poppins"/>
              <a:cs typeface="Poppins"/>
              <a:sym typeface="Poppins"/>
            </a:endParaRPr>
          </a:p>
        </p:txBody>
      </p:sp>
      <p:sp>
        <p:nvSpPr>
          <p:cNvPr id="63" name="Google Shape;63;p14"/>
          <p:cNvSpPr txBox="1"/>
          <p:nvPr>
            <p:ph idx="1" type="subTitle"/>
          </p:nvPr>
        </p:nvSpPr>
        <p:spPr>
          <a:xfrm>
            <a:off x="265500" y="2498275"/>
            <a:ext cx="4045200" cy="192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100"/>
              <a:buFont typeface="Arial"/>
              <a:buNone/>
            </a:pPr>
            <a:r>
              <a:rPr b="0" i="0" lang="en" sz="2100" u="none" cap="none" strike="noStrike">
                <a:solidFill>
                  <a:schemeClr val="dk2"/>
                </a:solidFill>
                <a:latin typeface="Arial"/>
                <a:ea typeface="Arial"/>
                <a:cs typeface="Arial"/>
                <a:sym typeface="Arial"/>
              </a:rPr>
              <a:t>Senior Technical Content Strategist, CHIEF</a:t>
            </a:r>
            <a:endParaRPr b="0" i="0" sz="21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chemeClr val="dk2"/>
              </a:buClr>
              <a:buSzPts val="2100"/>
              <a:buFont typeface="Arial"/>
              <a:buNone/>
            </a:pPr>
            <a:r>
              <a:t/>
            </a:r>
            <a:endParaRPr/>
          </a:p>
          <a:p>
            <a:pPr indent="0" lvl="0" marL="0" marR="0" rtl="0" algn="ctr">
              <a:lnSpc>
                <a:spcPct val="100000"/>
              </a:lnSpc>
              <a:spcBef>
                <a:spcPts val="0"/>
              </a:spcBef>
              <a:spcAft>
                <a:spcPts val="0"/>
              </a:spcAft>
              <a:buClr>
                <a:schemeClr val="dk2"/>
              </a:buClr>
              <a:buSzPts val="2100"/>
              <a:buFont typeface="Arial"/>
              <a:buNone/>
            </a:pPr>
            <a:r>
              <a:rPr b="0" i="0" lang="en" sz="2100" u="none" cap="none" strike="noStrike">
                <a:solidFill>
                  <a:schemeClr val="dk2"/>
                </a:solidFill>
                <a:latin typeface="Arial"/>
                <a:ea typeface="Arial"/>
                <a:cs typeface="Arial"/>
                <a:sym typeface="Arial"/>
              </a:rPr>
              <a:t>lynne.walsh@agencychief.com</a:t>
            </a:r>
            <a:endParaRPr b="0" i="0" sz="2100" u="none" cap="none" strike="noStrike">
              <a:solidFill>
                <a:schemeClr val="dk2"/>
              </a:solidFill>
              <a:latin typeface="Arial"/>
              <a:ea typeface="Arial"/>
              <a:cs typeface="Arial"/>
              <a:sym typeface="Arial"/>
            </a:endParaRPr>
          </a:p>
        </p:txBody>
      </p:sp>
      <p:pic>
        <p:nvPicPr>
          <p:cNvPr id="64" name="Google Shape;64;p14"/>
          <p:cNvPicPr preferRelativeResize="0"/>
          <p:nvPr/>
        </p:nvPicPr>
        <p:blipFill rotWithShape="1">
          <a:blip r:embed="rId3">
            <a:alphaModFix/>
          </a:blip>
          <a:srcRect b="0" l="0" r="0" t="0"/>
          <a:stretch/>
        </p:blipFill>
        <p:spPr>
          <a:xfrm>
            <a:off x="5245450" y="913000"/>
            <a:ext cx="3317501" cy="3317500"/>
          </a:xfrm>
          <a:prstGeom prst="rect">
            <a:avLst/>
          </a:prstGeom>
          <a:noFill/>
          <a:ln>
            <a:noFill/>
          </a:ln>
        </p:spPr>
      </p:pic>
      <p:pic>
        <p:nvPicPr>
          <p:cNvPr id="65" name="Google Shape;65;p14"/>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2"/>
          <p:cNvSpPr txBox="1"/>
          <p:nvPr>
            <p:ph type="title"/>
          </p:nvPr>
        </p:nvSpPr>
        <p:spPr>
          <a:xfrm>
            <a:off x="265500" y="1602000"/>
            <a:ext cx="4045200" cy="1482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Arial"/>
              <a:buNone/>
            </a:pPr>
            <a:r>
              <a:rPr b="1" i="0" lang="en" sz="4200" u="none" cap="none" strike="noStrike">
                <a:solidFill>
                  <a:schemeClr val="dk1"/>
                </a:solidFill>
                <a:latin typeface="Poppins"/>
                <a:ea typeface="Poppins"/>
                <a:cs typeface="Poppins"/>
                <a:sym typeface="Poppins"/>
              </a:rPr>
              <a:t>One Section at a Time</a:t>
            </a:r>
            <a:endParaRPr b="1" i="0" sz="4200" u="none" cap="none" strike="noStrike">
              <a:solidFill>
                <a:schemeClr val="dk1"/>
              </a:solidFill>
              <a:latin typeface="Poppins"/>
              <a:ea typeface="Poppins"/>
              <a:cs typeface="Poppins"/>
              <a:sym typeface="Poppins"/>
            </a:endParaRPr>
          </a:p>
        </p:txBody>
      </p:sp>
      <p:sp>
        <p:nvSpPr>
          <p:cNvPr id="201" name="Google Shape;201;p32"/>
          <p:cNvSpPr txBox="1"/>
          <p:nvPr>
            <p:ph idx="2" type="body"/>
          </p:nvPr>
        </p:nvSpPr>
        <p:spPr>
          <a:xfrm>
            <a:off x="4939500" y="800275"/>
            <a:ext cx="3837000" cy="3695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000"/>
              <a:buFont typeface="Arial"/>
              <a:buNone/>
            </a:pPr>
            <a:r>
              <a:rPr b="0" i="0" lang="en" sz="2400" u="none" cap="none" strike="noStrike">
                <a:solidFill>
                  <a:schemeClr val="dk1"/>
                </a:solidFill>
                <a:latin typeface="Arial"/>
                <a:ea typeface="Arial"/>
                <a:cs typeface="Arial"/>
                <a:sym typeface="Arial"/>
              </a:rPr>
              <a:t>To determine how to approach a migration, take it </a:t>
            </a:r>
            <a:r>
              <a:rPr b="1" i="0" lang="en" sz="2400" u="none" cap="none" strike="noStrike">
                <a:solidFill>
                  <a:schemeClr val="dk1"/>
                </a:solidFill>
                <a:latin typeface="Arial"/>
                <a:ea typeface="Arial"/>
                <a:cs typeface="Arial"/>
                <a:sym typeface="Arial"/>
              </a:rPr>
              <a:t>content type by content type. </a:t>
            </a:r>
            <a:endParaRPr b="1"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02" name="Google Shape;202;p32"/>
          <p:cNvPicPr preferRelativeResize="0"/>
          <p:nvPr/>
        </p:nvPicPr>
        <p:blipFill>
          <a:blip r:embed="rId3">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i="0" lang="en" sz="2800" u="none" cap="none" strike="noStrike">
                <a:solidFill>
                  <a:schemeClr val="dk1"/>
                </a:solidFill>
                <a:latin typeface="Poppins"/>
                <a:ea typeface="Poppins"/>
                <a:cs typeface="Poppins"/>
                <a:sym typeface="Poppins"/>
              </a:rPr>
              <a:t>Examples</a:t>
            </a:r>
            <a:endParaRPr b="1" i="0" sz="2800" u="none" cap="none" strike="noStrike">
              <a:solidFill>
                <a:schemeClr val="dk1"/>
              </a:solidFill>
              <a:latin typeface="Poppins"/>
              <a:ea typeface="Poppins"/>
              <a:cs typeface="Poppins"/>
              <a:sym typeface="Poppins"/>
            </a:endParaRPr>
          </a:p>
        </p:txBody>
      </p:sp>
      <p:sp>
        <p:nvSpPr>
          <p:cNvPr id="208" name="Google Shape;208;p33"/>
          <p:cNvSpPr txBox="1"/>
          <p:nvPr>
            <p:ph idx="1" type="body"/>
          </p:nvPr>
        </p:nvSpPr>
        <p:spPr>
          <a:xfrm>
            <a:off x="420725" y="1225350"/>
            <a:ext cx="39999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400"/>
              <a:buFont typeface="Arial"/>
              <a:buNone/>
            </a:pPr>
            <a:r>
              <a:rPr b="1" i="0" lang="en" sz="1800" u="none" cap="none" strike="noStrike">
                <a:solidFill>
                  <a:srgbClr val="666666"/>
                </a:solidFill>
                <a:latin typeface="Arial"/>
                <a:ea typeface="Arial"/>
                <a:cs typeface="Arial"/>
                <a:sym typeface="Arial"/>
              </a:rPr>
              <a:t>Blog</a:t>
            </a:r>
            <a:r>
              <a:rPr b="0" i="0" lang="en" sz="1800" u="none" cap="none" strike="noStrike">
                <a:solidFill>
                  <a:srgbClr val="666666"/>
                </a:solidFill>
                <a:latin typeface="Arial"/>
                <a:ea typeface="Arial"/>
                <a:cs typeface="Arial"/>
                <a:sym typeface="Arial"/>
              </a:rPr>
              <a:t> content types typically have:</a:t>
            </a:r>
            <a:endParaRPr b="0" i="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t/>
            </a:r>
            <a:endParaRPr b="0" i="0" sz="1800" u="none" cap="none" strike="noStrike">
              <a:solidFill>
                <a:srgbClr val="666666"/>
              </a:solidFill>
              <a:latin typeface="Arial"/>
              <a:ea typeface="Arial"/>
              <a:cs typeface="Arial"/>
              <a:sym typeface="Arial"/>
            </a:endParaRPr>
          </a:p>
          <a:p>
            <a:pPr indent="-342900" lvl="0" marL="457200" marR="0" rtl="0" algn="l">
              <a:lnSpc>
                <a:spcPct val="100000"/>
              </a:lnSpc>
              <a:spcBef>
                <a:spcPts val="0"/>
              </a:spcBef>
              <a:spcAft>
                <a:spcPts val="0"/>
              </a:spcAft>
              <a:buClr>
                <a:srgbClr val="666666"/>
              </a:buClr>
              <a:buSzPts val="1800"/>
              <a:buFont typeface="Arial"/>
              <a:buChar char="●"/>
            </a:pPr>
            <a:r>
              <a:rPr b="0" i="0" lang="en" sz="1800" u="none" cap="none" strike="noStrike">
                <a:solidFill>
                  <a:srgbClr val="666666"/>
                </a:solidFill>
                <a:latin typeface="Arial"/>
                <a:ea typeface="Arial"/>
                <a:cs typeface="Arial"/>
                <a:sym typeface="Arial"/>
              </a:rPr>
              <a:t>Consistent fields;</a:t>
            </a:r>
            <a:endParaRPr b="0" i="0" sz="1800" u="none" cap="none" strike="noStrike">
              <a:solidFill>
                <a:srgbClr val="666666"/>
              </a:solidFill>
              <a:latin typeface="Arial"/>
              <a:ea typeface="Arial"/>
              <a:cs typeface="Arial"/>
              <a:sym typeface="Arial"/>
            </a:endParaRPr>
          </a:p>
          <a:p>
            <a:pPr indent="-342900" lvl="0" marL="457200" marR="0" rtl="0" algn="l">
              <a:lnSpc>
                <a:spcPct val="100000"/>
              </a:lnSpc>
              <a:spcBef>
                <a:spcPts val="0"/>
              </a:spcBef>
              <a:spcAft>
                <a:spcPts val="0"/>
              </a:spcAft>
              <a:buClr>
                <a:srgbClr val="666666"/>
              </a:buClr>
              <a:buSzPts val="1800"/>
              <a:buFont typeface="Arial"/>
              <a:buChar char="●"/>
            </a:pPr>
            <a:r>
              <a:rPr b="0" i="0" lang="en" sz="1800" u="none" cap="none" strike="noStrike">
                <a:solidFill>
                  <a:srgbClr val="666666"/>
                </a:solidFill>
                <a:latin typeface="Arial"/>
                <a:ea typeface="Arial"/>
                <a:cs typeface="Arial"/>
                <a:sym typeface="Arial"/>
              </a:rPr>
              <a:t>Consistent functionality;</a:t>
            </a:r>
            <a:endParaRPr b="0" i="0" sz="1800" u="none" cap="none" strike="noStrike">
              <a:solidFill>
                <a:srgbClr val="666666"/>
              </a:solidFill>
              <a:latin typeface="Arial"/>
              <a:ea typeface="Arial"/>
              <a:cs typeface="Arial"/>
              <a:sym typeface="Arial"/>
            </a:endParaRPr>
          </a:p>
          <a:p>
            <a:pPr indent="-342900" lvl="0" marL="457200" marR="0" rtl="0" algn="l">
              <a:lnSpc>
                <a:spcPct val="100000"/>
              </a:lnSpc>
              <a:spcBef>
                <a:spcPts val="0"/>
              </a:spcBef>
              <a:spcAft>
                <a:spcPts val="0"/>
              </a:spcAft>
              <a:buClr>
                <a:srgbClr val="666666"/>
              </a:buClr>
              <a:buSzPts val="1800"/>
              <a:buFont typeface="Arial"/>
              <a:buChar char="●"/>
            </a:pPr>
            <a:r>
              <a:rPr b="0" i="0" lang="en" sz="1800" u="none" cap="none" strike="noStrike">
                <a:solidFill>
                  <a:srgbClr val="666666"/>
                </a:solidFill>
                <a:latin typeface="Arial"/>
                <a:ea typeface="Arial"/>
                <a:cs typeface="Arial"/>
                <a:sym typeface="Arial"/>
              </a:rPr>
              <a:t>High number of nodes.</a:t>
            </a:r>
            <a:endParaRPr b="0" i="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t/>
            </a:r>
            <a:endParaRPr b="0" i="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rPr b="0" i="1" lang="en" sz="1800" u="none" cap="none" strike="noStrike">
                <a:solidFill>
                  <a:srgbClr val="666666"/>
                </a:solidFill>
                <a:latin typeface="Arial"/>
                <a:ea typeface="Arial"/>
                <a:cs typeface="Arial"/>
                <a:sym typeface="Arial"/>
              </a:rPr>
              <a:t>Therefore, the fastest option is</a:t>
            </a:r>
            <a:endParaRPr b="0" i="1"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rPr b="1" i="1" lang="en" sz="1800" u="none" cap="none" strike="noStrike">
                <a:solidFill>
                  <a:srgbClr val="000000"/>
                </a:solidFill>
                <a:latin typeface="Arial"/>
                <a:ea typeface="Arial"/>
                <a:cs typeface="Arial"/>
                <a:sym typeface="Arial"/>
              </a:rPr>
              <a:t>scripting the blog content type.</a:t>
            </a:r>
            <a:endParaRPr b="1" i="1" sz="1800" u="none" cap="none" strike="noStrike">
              <a:solidFill>
                <a:srgbClr val="000000"/>
              </a:solidFill>
              <a:latin typeface="Arial"/>
              <a:ea typeface="Arial"/>
              <a:cs typeface="Arial"/>
              <a:sym typeface="Arial"/>
            </a:endParaRPr>
          </a:p>
        </p:txBody>
      </p:sp>
      <p:sp>
        <p:nvSpPr>
          <p:cNvPr id="209" name="Google Shape;209;p33"/>
          <p:cNvSpPr txBox="1"/>
          <p:nvPr>
            <p:ph idx="2" type="body"/>
          </p:nvPr>
        </p:nvSpPr>
        <p:spPr>
          <a:xfrm>
            <a:off x="4941425" y="1225350"/>
            <a:ext cx="3999900" cy="341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400"/>
              <a:buFont typeface="Arial"/>
              <a:buNone/>
            </a:pPr>
            <a:r>
              <a:rPr b="1" lang="en" sz="1800" u="none" cap="none" strike="noStrike">
                <a:solidFill>
                  <a:srgbClr val="666666"/>
                </a:solidFill>
                <a:latin typeface="Arial"/>
                <a:ea typeface="Arial"/>
                <a:cs typeface="Arial"/>
                <a:sym typeface="Arial"/>
              </a:rPr>
              <a:t>Page</a:t>
            </a:r>
            <a:r>
              <a:rPr b="0" lang="en" sz="1800" u="none" cap="none" strike="noStrike">
                <a:solidFill>
                  <a:srgbClr val="666666"/>
                </a:solidFill>
                <a:latin typeface="Arial"/>
                <a:ea typeface="Arial"/>
                <a:cs typeface="Arial"/>
                <a:sym typeface="Arial"/>
              </a:rPr>
              <a:t> content types typically have:</a:t>
            </a:r>
            <a:endParaRPr b="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t/>
            </a:r>
            <a:endParaRPr b="0" sz="1800" u="none" cap="none" strike="noStrike">
              <a:solidFill>
                <a:srgbClr val="666666"/>
              </a:solidFill>
              <a:latin typeface="Arial"/>
              <a:ea typeface="Arial"/>
              <a:cs typeface="Arial"/>
              <a:sym typeface="Arial"/>
            </a:endParaRPr>
          </a:p>
          <a:p>
            <a:pPr indent="-342900" lvl="0" marL="457200" marR="0" rtl="0" algn="l">
              <a:lnSpc>
                <a:spcPct val="100000"/>
              </a:lnSpc>
              <a:spcBef>
                <a:spcPts val="0"/>
              </a:spcBef>
              <a:spcAft>
                <a:spcPts val="0"/>
              </a:spcAft>
              <a:buClr>
                <a:srgbClr val="666666"/>
              </a:buClr>
              <a:buSzPts val="1800"/>
              <a:buFont typeface="Arial"/>
              <a:buChar char="●"/>
            </a:pPr>
            <a:r>
              <a:rPr b="0" lang="en" sz="1800" u="none" cap="none" strike="noStrike">
                <a:solidFill>
                  <a:srgbClr val="666666"/>
                </a:solidFill>
                <a:latin typeface="Arial"/>
                <a:ea typeface="Arial"/>
                <a:cs typeface="Arial"/>
                <a:sym typeface="Arial"/>
              </a:rPr>
              <a:t>Small amount of content;</a:t>
            </a:r>
            <a:endParaRPr b="0" sz="1800" u="none" cap="none" strike="noStrike">
              <a:solidFill>
                <a:srgbClr val="666666"/>
              </a:solidFill>
              <a:latin typeface="Arial"/>
              <a:ea typeface="Arial"/>
              <a:cs typeface="Arial"/>
              <a:sym typeface="Arial"/>
            </a:endParaRPr>
          </a:p>
          <a:p>
            <a:pPr indent="-342900" lvl="0" marL="457200" marR="0" rtl="0" algn="l">
              <a:lnSpc>
                <a:spcPct val="100000"/>
              </a:lnSpc>
              <a:spcBef>
                <a:spcPts val="0"/>
              </a:spcBef>
              <a:spcAft>
                <a:spcPts val="0"/>
              </a:spcAft>
              <a:buClr>
                <a:srgbClr val="666666"/>
              </a:buClr>
              <a:buSzPts val="1800"/>
              <a:buFont typeface="Arial"/>
              <a:buChar char="●"/>
            </a:pPr>
            <a:r>
              <a:rPr b="0" lang="en" sz="1800" u="none" cap="none" strike="noStrike">
                <a:solidFill>
                  <a:srgbClr val="666666"/>
                </a:solidFill>
                <a:latin typeface="Arial"/>
                <a:ea typeface="Arial"/>
                <a:cs typeface="Arial"/>
                <a:sym typeface="Arial"/>
              </a:rPr>
              <a:t>Varying layout;</a:t>
            </a:r>
            <a:endParaRPr b="0" sz="1800" u="none" cap="none" strike="noStrike">
              <a:solidFill>
                <a:srgbClr val="666666"/>
              </a:solidFill>
              <a:latin typeface="Arial"/>
              <a:ea typeface="Arial"/>
              <a:cs typeface="Arial"/>
              <a:sym typeface="Arial"/>
            </a:endParaRPr>
          </a:p>
          <a:p>
            <a:pPr indent="-342900" lvl="0" marL="457200" marR="0" rtl="0" algn="l">
              <a:lnSpc>
                <a:spcPct val="100000"/>
              </a:lnSpc>
              <a:spcBef>
                <a:spcPts val="0"/>
              </a:spcBef>
              <a:spcAft>
                <a:spcPts val="0"/>
              </a:spcAft>
              <a:buClr>
                <a:srgbClr val="666666"/>
              </a:buClr>
              <a:buSzPts val="1800"/>
              <a:buFont typeface="Arial"/>
              <a:buChar char="●"/>
            </a:pPr>
            <a:r>
              <a:rPr b="0" lang="en" sz="1800" u="none" cap="none" strike="noStrike">
                <a:solidFill>
                  <a:srgbClr val="666666"/>
                </a:solidFill>
                <a:latin typeface="Arial"/>
                <a:ea typeface="Arial"/>
                <a:cs typeface="Arial"/>
                <a:sym typeface="Arial"/>
              </a:rPr>
              <a:t>Varying functionality. </a:t>
            </a:r>
            <a:endParaRPr b="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t/>
            </a:r>
            <a:endParaRPr b="0" i="1"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2"/>
              </a:buClr>
              <a:buSzPts val="1400"/>
              <a:buFont typeface="Arial"/>
              <a:buNone/>
            </a:pPr>
            <a:r>
              <a:rPr b="0" i="1" lang="en" sz="1800" u="none" cap="none" strike="noStrike">
                <a:solidFill>
                  <a:srgbClr val="666666"/>
                </a:solidFill>
                <a:latin typeface="Arial"/>
                <a:ea typeface="Arial"/>
                <a:cs typeface="Arial"/>
                <a:sym typeface="Arial"/>
              </a:rPr>
              <a:t>Therefore, the best option is to</a:t>
            </a:r>
            <a:r>
              <a:rPr b="0" i="1" lang="en" sz="1800" u="none" cap="none" strike="noStrike">
                <a:solidFill>
                  <a:schemeClr val="dk1"/>
                </a:solidFill>
                <a:latin typeface="Arial"/>
                <a:ea typeface="Arial"/>
                <a:cs typeface="Arial"/>
                <a:sym typeface="Arial"/>
              </a:rPr>
              <a:t> </a:t>
            </a:r>
            <a:r>
              <a:rPr b="1" i="1" lang="en" sz="1800" u="none" cap="none" strike="noStrike">
                <a:solidFill>
                  <a:srgbClr val="000000"/>
                </a:solidFill>
                <a:latin typeface="Arial"/>
                <a:ea typeface="Arial"/>
                <a:cs typeface="Arial"/>
                <a:sym typeface="Arial"/>
              </a:rPr>
              <a:t>migrate page content by hand</a:t>
            </a:r>
            <a:r>
              <a:rPr b="0" i="1" lang="en" sz="1800" u="none" cap="none" strike="noStrike">
                <a:solidFill>
                  <a:srgbClr val="666666"/>
                </a:solidFill>
                <a:latin typeface="Arial"/>
                <a:ea typeface="Arial"/>
                <a:cs typeface="Arial"/>
                <a:sym typeface="Arial"/>
              </a:rPr>
              <a:t>. </a:t>
            </a:r>
            <a:endParaRPr b="0" i="1" sz="1800" u="none" cap="none" strike="noStrike">
              <a:solidFill>
                <a:srgbClr val="666666"/>
              </a:solidFill>
              <a:latin typeface="Arial"/>
              <a:ea typeface="Arial"/>
              <a:cs typeface="Arial"/>
              <a:sym typeface="Arial"/>
            </a:endParaRPr>
          </a:p>
        </p:txBody>
      </p:sp>
      <p:pic>
        <p:nvPicPr>
          <p:cNvPr id="210" name="Google Shape;210;p33"/>
          <p:cNvPicPr preferRelativeResize="0"/>
          <p:nvPr/>
        </p:nvPicPr>
        <p:blipFill>
          <a:blip r:embed="rId3">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34"/>
          <p:cNvPicPr preferRelativeResize="0"/>
          <p:nvPr/>
        </p:nvPicPr>
        <p:blipFill rotWithShape="1">
          <a:blip r:embed="rId3">
            <a:alphaModFix/>
          </a:blip>
          <a:srcRect b="0" l="0" r="0" t="0"/>
          <a:stretch/>
        </p:blipFill>
        <p:spPr>
          <a:xfrm>
            <a:off x="-674500" y="-1256300"/>
            <a:ext cx="10385548" cy="6927249"/>
          </a:xfrm>
          <a:prstGeom prst="rect">
            <a:avLst/>
          </a:prstGeom>
          <a:noFill/>
          <a:ln>
            <a:noFill/>
          </a:ln>
        </p:spPr>
      </p:pic>
      <p:sp>
        <p:nvSpPr>
          <p:cNvPr id="216" name="Google Shape;216;p34"/>
          <p:cNvSpPr txBox="1"/>
          <p:nvPr>
            <p:ph type="title"/>
          </p:nvPr>
        </p:nvSpPr>
        <p:spPr>
          <a:xfrm>
            <a:off x="414050" y="450150"/>
            <a:ext cx="6367800" cy="4090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4800" u="none" cap="none" strike="noStrike">
                <a:solidFill>
                  <a:srgbClr val="FFFFFF"/>
                </a:solidFill>
                <a:latin typeface="Poppins"/>
                <a:ea typeface="Poppins"/>
                <a:cs typeface="Poppins"/>
                <a:sym typeface="Poppins"/>
              </a:rPr>
              <a:t>Resourcing</a:t>
            </a:r>
            <a:endParaRPr b="1" i="0" sz="4800" u="none" cap="none" strike="noStrike">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4800"/>
              <a:buFont typeface="Arial"/>
              <a:buNone/>
            </a:pPr>
            <a:r>
              <a:rPr b="0" i="0" lang="en" sz="3000" u="none" cap="none" strike="noStrike">
                <a:solidFill>
                  <a:srgbClr val="FFFFFF"/>
                </a:solidFill>
                <a:latin typeface="Poppins"/>
                <a:ea typeface="Poppins"/>
                <a:cs typeface="Poppins"/>
                <a:sym typeface="Poppins"/>
              </a:rPr>
              <a:t>Think about your team.</a:t>
            </a:r>
            <a:endParaRPr b="0" i="0" sz="3000" u="none" cap="none" strike="noStrike">
              <a:solidFill>
                <a:srgbClr val="FFFFFF"/>
              </a:solidFill>
              <a:latin typeface="Poppins"/>
              <a:ea typeface="Poppins"/>
              <a:cs typeface="Poppins"/>
              <a:sym typeface="Poppins"/>
            </a:endParaRPr>
          </a:p>
        </p:txBody>
      </p:sp>
      <p:pic>
        <p:nvPicPr>
          <p:cNvPr id="217" name="Google Shape;217;p34"/>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265500" y="268500"/>
            <a:ext cx="4045200" cy="1482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Arial"/>
              <a:buNone/>
            </a:pPr>
            <a:r>
              <a:rPr b="1" i="0" lang="en" sz="4200" u="none" cap="none" strike="noStrike">
                <a:solidFill>
                  <a:schemeClr val="dk1"/>
                </a:solidFill>
                <a:latin typeface="Poppins"/>
                <a:ea typeface="Poppins"/>
                <a:cs typeface="Poppins"/>
                <a:sym typeface="Poppins"/>
              </a:rPr>
              <a:t>Consider The Players</a:t>
            </a:r>
            <a:endParaRPr b="1" i="0" sz="4200" u="none" cap="none" strike="noStrike">
              <a:solidFill>
                <a:schemeClr val="dk1"/>
              </a:solidFill>
              <a:latin typeface="Poppins"/>
              <a:ea typeface="Poppins"/>
              <a:cs typeface="Poppins"/>
              <a:sym typeface="Poppins"/>
            </a:endParaRPr>
          </a:p>
        </p:txBody>
      </p:sp>
      <p:sp>
        <p:nvSpPr>
          <p:cNvPr id="223" name="Google Shape;223;p35"/>
          <p:cNvSpPr txBox="1"/>
          <p:nvPr>
            <p:ph idx="1" type="subTitle"/>
          </p:nvPr>
        </p:nvSpPr>
        <p:spPr>
          <a:xfrm>
            <a:off x="265500" y="1833625"/>
            <a:ext cx="4045200" cy="123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Arial"/>
              <a:buNone/>
            </a:pPr>
            <a:r>
              <a:rPr b="0" i="0" lang="en" sz="1600" u="none" cap="none" strike="noStrike">
                <a:solidFill>
                  <a:srgbClr val="666666"/>
                </a:solidFill>
                <a:latin typeface="Arial"/>
                <a:ea typeface="Arial"/>
                <a:cs typeface="Arial"/>
                <a:sym typeface="Arial"/>
              </a:rPr>
              <a:t>Who is on your Team?</a:t>
            </a:r>
            <a:endParaRPr b="0" i="0" sz="2100" u="none" cap="none" strike="noStrike">
              <a:solidFill>
                <a:srgbClr val="666666"/>
              </a:solidFill>
              <a:latin typeface="Arial"/>
              <a:ea typeface="Arial"/>
              <a:cs typeface="Arial"/>
              <a:sym typeface="Arial"/>
            </a:endParaRPr>
          </a:p>
        </p:txBody>
      </p:sp>
      <p:sp>
        <p:nvSpPr>
          <p:cNvPr id="224" name="Google Shape;224;p35"/>
          <p:cNvSpPr txBox="1"/>
          <p:nvPr>
            <p:ph idx="2" type="body"/>
          </p:nvPr>
        </p:nvSpPr>
        <p:spPr>
          <a:xfrm>
            <a:off x="4710900" y="257500"/>
            <a:ext cx="3837000" cy="4268100"/>
          </a:xfrm>
          <a:prstGeom prst="rect">
            <a:avLst/>
          </a:prstGeom>
          <a:noFill/>
          <a:ln>
            <a:noFill/>
          </a:ln>
        </p:spPr>
        <p:txBody>
          <a:bodyPr anchorCtr="0" anchor="ctr" bIns="91425" lIns="91425" spcFirstLastPara="1" rIns="91425" wrap="square" tIns="91425">
            <a:noAutofit/>
          </a:bodyPr>
          <a:lstStyle/>
          <a:p>
            <a:pPr indent="-330200" lvl="0" marL="342900" marR="0" rtl="0" algn="l">
              <a:lnSpc>
                <a:spcPct val="100000"/>
              </a:lnSpc>
              <a:spcBef>
                <a:spcPts val="0"/>
              </a:spcBef>
              <a:spcAft>
                <a:spcPts val="0"/>
              </a:spcAft>
              <a:buClr>
                <a:srgbClr val="434343"/>
              </a:buClr>
              <a:buSzPts val="1800"/>
              <a:buFont typeface="Arial"/>
              <a:buChar char="•"/>
            </a:pPr>
            <a:r>
              <a:rPr b="1" i="0" lang="en" u="none" cap="none" strike="noStrike">
                <a:solidFill>
                  <a:srgbClr val="434343"/>
                </a:solidFill>
                <a:latin typeface="Arial"/>
                <a:ea typeface="Arial"/>
                <a:cs typeface="Arial"/>
                <a:sym typeface="Arial"/>
              </a:rPr>
              <a:t>Developer Heavy</a:t>
            </a:r>
            <a:r>
              <a:rPr b="1" lang="en">
                <a:solidFill>
                  <a:srgbClr val="434343"/>
                </a:solidFill>
              </a:rPr>
              <a:t> </a:t>
            </a:r>
            <a:r>
              <a:rPr lang="en">
                <a:solidFill>
                  <a:srgbClr val="434343"/>
                </a:solidFill>
              </a:rPr>
              <a:t>and</a:t>
            </a:r>
            <a:r>
              <a:rPr b="1" i="0" lang="en" u="none" cap="none" strike="noStrike">
                <a:solidFill>
                  <a:srgbClr val="434343"/>
                </a:solidFill>
                <a:latin typeface="Arial"/>
                <a:ea typeface="Arial"/>
                <a:cs typeface="Arial"/>
                <a:sym typeface="Arial"/>
              </a:rPr>
              <a:t> </a:t>
            </a:r>
            <a:r>
              <a:rPr b="0" i="0" lang="en" u="none" cap="none" strike="noStrike">
                <a:solidFill>
                  <a:srgbClr val="434343"/>
                </a:solidFill>
                <a:latin typeface="Arial"/>
                <a:ea typeface="Arial"/>
                <a:cs typeface="Arial"/>
                <a:sym typeface="Arial"/>
              </a:rPr>
              <a:t>limited strategist support. Consider scripting.</a:t>
            </a:r>
            <a:endParaRPr b="0" i="0" u="none" cap="none" strike="noStrike">
              <a:solidFill>
                <a:srgbClr val="434343"/>
              </a:solidFill>
              <a:latin typeface="Arial"/>
              <a:ea typeface="Arial"/>
              <a:cs typeface="Arial"/>
              <a:sym typeface="Arial"/>
            </a:endParaRPr>
          </a:p>
          <a:p>
            <a:pPr indent="0" lvl="0" marL="342900" marR="0" rtl="0" algn="l">
              <a:lnSpc>
                <a:spcPct val="100000"/>
              </a:lnSpc>
              <a:spcBef>
                <a:spcPts val="0"/>
              </a:spcBef>
              <a:spcAft>
                <a:spcPts val="0"/>
              </a:spcAft>
              <a:buClr>
                <a:schemeClr val="dk2"/>
              </a:buClr>
              <a:buSzPts val="1800"/>
              <a:buFont typeface="Arial"/>
              <a:buNone/>
            </a:pPr>
            <a:r>
              <a:t/>
            </a:r>
            <a:endParaRPr b="1" i="0" u="none" cap="none" strike="noStrike">
              <a:solidFill>
                <a:srgbClr val="434343"/>
              </a:solidFill>
              <a:latin typeface="Arial"/>
              <a:ea typeface="Arial"/>
              <a:cs typeface="Arial"/>
              <a:sym typeface="Arial"/>
            </a:endParaRPr>
          </a:p>
          <a:p>
            <a:pPr indent="-330200" lvl="0" marL="342900" marR="0" rtl="0" algn="l">
              <a:lnSpc>
                <a:spcPct val="100000"/>
              </a:lnSpc>
              <a:spcBef>
                <a:spcPts val="0"/>
              </a:spcBef>
              <a:spcAft>
                <a:spcPts val="0"/>
              </a:spcAft>
              <a:buClr>
                <a:srgbClr val="434343"/>
              </a:buClr>
              <a:buSzPts val="1800"/>
              <a:buFont typeface="Arial"/>
              <a:buChar char="•"/>
            </a:pPr>
            <a:r>
              <a:rPr b="1" i="0" lang="en" u="none" cap="none" strike="noStrike">
                <a:solidFill>
                  <a:srgbClr val="434343"/>
                </a:solidFill>
                <a:latin typeface="Arial"/>
                <a:ea typeface="Arial"/>
                <a:cs typeface="Arial"/>
                <a:sym typeface="Arial"/>
              </a:rPr>
              <a:t>Developer support is present but limited.</a:t>
            </a:r>
            <a:r>
              <a:rPr b="0" i="0" lang="en" u="none" cap="none" strike="noStrike">
                <a:solidFill>
                  <a:srgbClr val="434343"/>
                </a:solidFill>
                <a:latin typeface="Arial"/>
                <a:ea typeface="Arial"/>
                <a:cs typeface="Arial"/>
                <a:sym typeface="Arial"/>
              </a:rPr>
              <a:t> Rely on your strategists to manuall</a:t>
            </a:r>
            <a:r>
              <a:rPr lang="en">
                <a:solidFill>
                  <a:srgbClr val="434343"/>
                </a:solidFill>
              </a:rPr>
              <a:t>y</a:t>
            </a:r>
            <a:r>
              <a:rPr b="0" i="0" lang="en" u="none" cap="none" strike="noStrike">
                <a:solidFill>
                  <a:srgbClr val="434343"/>
                </a:solidFill>
                <a:latin typeface="Arial"/>
                <a:ea typeface="Arial"/>
                <a:cs typeface="Arial"/>
                <a:sym typeface="Arial"/>
              </a:rPr>
              <a:t> migrat</a:t>
            </a:r>
            <a:r>
              <a:rPr lang="en">
                <a:solidFill>
                  <a:srgbClr val="434343"/>
                </a:solidFill>
              </a:rPr>
              <a:t>e</a:t>
            </a:r>
            <a:r>
              <a:rPr b="0" i="0" lang="en" u="none" cap="none" strike="noStrike">
                <a:solidFill>
                  <a:srgbClr val="434343"/>
                </a:solidFill>
                <a:latin typeface="Arial"/>
                <a:ea typeface="Arial"/>
                <a:cs typeface="Arial"/>
                <a:sym typeface="Arial"/>
              </a:rPr>
              <a:t> so your dev can spend their time where they are needed most.</a:t>
            </a:r>
            <a:endParaRPr b="1" i="0" u="none" cap="none" strike="noStrike">
              <a:solidFill>
                <a:srgbClr val="434343"/>
              </a:solidFill>
              <a:latin typeface="Arial"/>
              <a:ea typeface="Arial"/>
              <a:cs typeface="Arial"/>
              <a:sym typeface="Arial"/>
            </a:endParaRPr>
          </a:p>
          <a:p>
            <a:pPr indent="-330200" lvl="0" marL="342900" marR="0" rtl="0" algn="l">
              <a:lnSpc>
                <a:spcPct val="100000"/>
              </a:lnSpc>
              <a:spcBef>
                <a:spcPts val="1600"/>
              </a:spcBef>
              <a:spcAft>
                <a:spcPts val="0"/>
              </a:spcAft>
              <a:buClr>
                <a:srgbClr val="434343"/>
              </a:buClr>
              <a:buSzPts val="1800"/>
              <a:buFont typeface="Arial"/>
              <a:buChar char="•"/>
            </a:pPr>
            <a:r>
              <a:rPr b="1" i="0" lang="en" u="none" cap="none" strike="noStrike">
                <a:solidFill>
                  <a:srgbClr val="434343"/>
                </a:solidFill>
                <a:latin typeface="Arial"/>
                <a:ea typeface="Arial"/>
                <a:cs typeface="Arial"/>
                <a:sym typeface="Arial"/>
              </a:rPr>
              <a:t>Diverse Team. </a:t>
            </a:r>
            <a:r>
              <a:rPr b="0" i="0" lang="en" u="none" cap="none" strike="noStrike">
                <a:solidFill>
                  <a:srgbClr val="434343"/>
                </a:solidFill>
                <a:latin typeface="Arial"/>
                <a:ea typeface="Arial"/>
                <a:cs typeface="Arial"/>
                <a:sym typeface="Arial"/>
              </a:rPr>
              <a:t>Lots of strategists, copy editors, UX, and developers. Consider splitting work up between people to divide and conquer.</a:t>
            </a:r>
            <a:endParaRPr b="0" i="0" u="none" cap="none" strike="noStrike">
              <a:solidFill>
                <a:srgbClr val="434343"/>
              </a:solidFill>
              <a:latin typeface="Arial"/>
              <a:ea typeface="Arial"/>
              <a:cs typeface="Arial"/>
              <a:sym typeface="Arial"/>
            </a:endParaRPr>
          </a:p>
        </p:txBody>
      </p:sp>
      <p:pic>
        <p:nvPicPr>
          <p:cNvPr id="225" name="Google Shape;225;p35"/>
          <p:cNvPicPr preferRelativeResize="0"/>
          <p:nvPr/>
        </p:nvPicPr>
        <p:blipFill>
          <a:blip r:embed="rId3">
            <a:alphaModFix/>
          </a:blip>
          <a:stretch>
            <a:fillRect/>
          </a:stretch>
        </p:blipFill>
        <p:spPr>
          <a:xfrm>
            <a:off x="329350" y="2494025"/>
            <a:ext cx="3917488" cy="1925148"/>
          </a:xfrm>
          <a:prstGeom prst="rect">
            <a:avLst/>
          </a:prstGeom>
          <a:noFill/>
          <a:ln>
            <a:noFill/>
          </a:ln>
        </p:spPr>
      </p:pic>
      <p:pic>
        <p:nvPicPr>
          <p:cNvPr id="226" name="Google Shape;226;p35"/>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0" name="Shape 230"/>
        <p:cNvGrpSpPr/>
        <p:nvPr/>
      </p:nvGrpSpPr>
      <p:grpSpPr>
        <a:xfrm>
          <a:off x="0" y="0"/>
          <a:ext cx="0" cy="0"/>
          <a:chOff x="0" y="0"/>
          <a:chExt cx="0" cy="0"/>
        </a:xfrm>
      </p:grpSpPr>
      <p:sp>
        <p:nvSpPr>
          <p:cNvPr id="231" name="Google Shape;231;p36"/>
          <p:cNvSpPr txBox="1"/>
          <p:nvPr>
            <p:ph type="title"/>
          </p:nvPr>
        </p:nvSpPr>
        <p:spPr>
          <a:xfrm>
            <a:off x="414050" y="-672450"/>
            <a:ext cx="8730000" cy="33084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4800" u="none" cap="none" strike="noStrike">
                <a:solidFill>
                  <a:srgbClr val="FFFFFF"/>
                </a:solidFill>
                <a:latin typeface="Poppins"/>
                <a:ea typeface="Poppins"/>
                <a:cs typeface="Poppins"/>
                <a:sym typeface="Poppins"/>
              </a:rPr>
              <a:t>Consider the Rate</a:t>
            </a:r>
            <a:endParaRPr b="1" i="0" sz="4800" u="none" cap="none" strike="noStrike">
              <a:solidFill>
                <a:srgbClr val="FFFFFF"/>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4800"/>
              <a:buFont typeface="Arial"/>
              <a:buNone/>
            </a:pPr>
            <a:r>
              <a:rPr b="0" i="0" lang="en" sz="3000" u="none" cap="none" strike="noStrike">
                <a:solidFill>
                  <a:srgbClr val="FFFFFF"/>
                </a:solidFill>
                <a:latin typeface="Poppins"/>
                <a:ea typeface="Poppins"/>
                <a:cs typeface="Poppins"/>
                <a:sym typeface="Poppins"/>
              </a:rPr>
              <a:t>How fast can your team manually migrate.</a:t>
            </a:r>
            <a:endParaRPr b="0" i="0" sz="3000" u="none" cap="none" strike="noStrike">
              <a:solidFill>
                <a:srgbClr val="FFFFFF"/>
              </a:solidFill>
              <a:latin typeface="Poppins"/>
              <a:ea typeface="Poppins"/>
              <a:cs typeface="Poppins"/>
              <a:sym typeface="Poppins"/>
            </a:endParaRPr>
          </a:p>
        </p:txBody>
      </p:sp>
      <p:pic>
        <p:nvPicPr>
          <p:cNvPr id="232" name="Google Shape;232;p36"/>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grpSp>
        <p:nvGrpSpPr>
          <p:cNvPr id="237" name="Google Shape;237;p37"/>
          <p:cNvGrpSpPr/>
          <p:nvPr/>
        </p:nvGrpSpPr>
        <p:grpSpPr>
          <a:xfrm>
            <a:off x="779486" y="999321"/>
            <a:ext cx="3678014" cy="3677281"/>
            <a:chOff x="970336" y="447546"/>
            <a:chExt cx="3678014" cy="3677281"/>
          </a:xfrm>
        </p:grpSpPr>
        <p:sp>
          <p:nvSpPr>
            <p:cNvPr id="238" name="Google Shape;238;p37"/>
            <p:cNvSpPr/>
            <p:nvPr/>
          </p:nvSpPr>
          <p:spPr>
            <a:xfrm>
              <a:off x="1540475" y="1020717"/>
              <a:ext cx="2540100" cy="2540100"/>
            </a:xfrm>
            <a:prstGeom prst="donut">
              <a:avLst>
                <a:gd fmla="val 16067" name="adj"/>
              </a:avLst>
            </a:prstGeom>
            <a:solidFill>
              <a:srgbClr val="000000">
                <a:alpha val="1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7"/>
            <p:cNvSpPr/>
            <p:nvPr/>
          </p:nvSpPr>
          <p:spPr>
            <a:xfrm rot="1800047">
              <a:off x="1462818" y="941409"/>
              <a:ext cx="2690936" cy="2690936"/>
            </a:xfrm>
            <a:prstGeom prst="blockArc">
              <a:avLst>
                <a:gd fmla="val 14414370" name="adj1"/>
                <a:gd fmla="val 694" name="adj2"/>
                <a:gd fmla="val 9562" name="adj3"/>
              </a:avLst>
            </a:prstGeom>
            <a:solidFill>
              <a:srgbClr val="08563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7"/>
            <p:cNvSpPr/>
            <p:nvPr/>
          </p:nvSpPr>
          <p:spPr>
            <a:xfrm flipH="1" rot="-1800047">
              <a:off x="1464932" y="941409"/>
              <a:ext cx="2690936" cy="2690936"/>
            </a:xfrm>
            <a:prstGeom prst="blockArc">
              <a:avLst>
                <a:gd fmla="val 14348563" name="adj1"/>
                <a:gd fmla="val 21472873" name="adj2"/>
                <a:gd fmla="val 9381" name="adj3"/>
              </a:avLst>
            </a:prstGeom>
            <a:solidFill>
              <a:srgbClr val="65F0AD"/>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7"/>
            <p:cNvSpPr/>
            <p:nvPr/>
          </p:nvSpPr>
          <p:spPr>
            <a:xfrm rot="-8100000">
              <a:off x="2625690" y="882368"/>
              <a:ext cx="363170" cy="363170"/>
            </a:xfrm>
            <a:prstGeom prst="rtTriangle">
              <a:avLst/>
            </a:prstGeom>
            <a:solidFill>
              <a:srgbClr val="65F0A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7"/>
            <p:cNvSpPr/>
            <p:nvPr/>
          </p:nvSpPr>
          <p:spPr>
            <a:xfrm flipH="1" rot="-9000757">
              <a:off x="1463928" y="939783"/>
              <a:ext cx="2690226" cy="2690226"/>
            </a:xfrm>
            <a:prstGeom prst="blockArc">
              <a:avLst>
                <a:gd fmla="val 14316164" name="adj1"/>
                <a:gd fmla="val 21502663" name="adj2"/>
                <a:gd fmla="val 9415" name="adj3"/>
              </a:avLst>
            </a:prstGeom>
            <a:solidFill>
              <a:srgbClr val="0E9453"/>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7"/>
            <p:cNvSpPr/>
            <p:nvPr/>
          </p:nvSpPr>
          <p:spPr>
            <a:xfrm rot="-1027861">
              <a:off x="3728849" y="2704807"/>
              <a:ext cx="312672" cy="312672"/>
            </a:xfrm>
            <a:prstGeom prst="rtTriangle">
              <a:avLst/>
            </a:prstGeom>
            <a:solidFill>
              <a:srgbClr val="08563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37"/>
            <p:cNvSpPr/>
            <p:nvPr/>
          </p:nvSpPr>
          <p:spPr>
            <a:xfrm rot="6359841">
              <a:off x="1558776" y="2702737"/>
              <a:ext cx="363580" cy="363580"/>
            </a:xfrm>
            <a:prstGeom prst="rtTriangle">
              <a:avLst/>
            </a:prstGeom>
            <a:solidFill>
              <a:srgbClr val="0E945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5" name="Google Shape;245;p37"/>
          <p:cNvSpPr txBox="1"/>
          <p:nvPr>
            <p:ph type="title"/>
          </p:nvPr>
        </p:nvSpPr>
        <p:spPr>
          <a:xfrm>
            <a:off x="431550" y="154150"/>
            <a:ext cx="8228400" cy="924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Arial"/>
              <a:buNone/>
            </a:pPr>
            <a:r>
              <a:rPr b="1" i="0" lang="en" sz="4200" u="none" cap="none" strike="noStrike">
                <a:solidFill>
                  <a:schemeClr val="dk1"/>
                </a:solidFill>
                <a:latin typeface="Poppins"/>
                <a:ea typeface="Poppins"/>
                <a:cs typeface="Poppins"/>
                <a:sym typeface="Poppins"/>
              </a:rPr>
              <a:t>Recycle Your Code</a:t>
            </a:r>
            <a:endParaRPr b="1" i="0" sz="4200" u="none" cap="none" strike="noStrike">
              <a:solidFill>
                <a:schemeClr val="dk1"/>
              </a:solidFill>
              <a:latin typeface="Poppins"/>
              <a:ea typeface="Poppins"/>
              <a:cs typeface="Poppins"/>
              <a:sym typeface="Poppins"/>
            </a:endParaRPr>
          </a:p>
        </p:txBody>
      </p:sp>
      <p:sp>
        <p:nvSpPr>
          <p:cNvPr id="246" name="Google Shape;246;p37"/>
          <p:cNvSpPr txBox="1"/>
          <p:nvPr>
            <p:ph idx="4294967295" type="subTitle"/>
          </p:nvPr>
        </p:nvSpPr>
        <p:spPr>
          <a:xfrm>
            <a:off x="4331775" y="1527438"/>
            <a:ext cx="4045200" cy="270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 u="none" cap="none" strike="noStrike">
                <a:solidFill>
                  <a:srgbClr val="000000"/>
                </a:solidFill>
                <a:latin typeface="Arial"/>
                <a:ea typeface="Arial"/>
                <a:cs typeface="Arial"/>
                <a:sym typeface="Arial"/>
              </a:rPr>
              <a:t>Scripts are written field by field</a:t>
            </a:r>
            <a:r>
              <a:rPr lang="en">
                <a:solidFill>
                  <a:srgbClr val="000000"/>
                </a:solidFill>
              </a:rPr>
              <a:t> </a:t>
            </a:r>
            <a:r>
              <a:rPr lang="en">
                <a:solidFill>
                  <a:srgbClr val="666666"/>
                </a:solidFill>
              </a:rPr>
              <a:t>and this code can be reused. </a:t>
            </a:r>
            <a:endParaRPr>
              <a:solidFill>
                <a:srgbClr val="666666"/>
              </a:solidFill>
            </a:endParaRPr>
          </a:p>
          <a:p>
            <a:pPr indent="0" lvl="0" marL="0" marR="0" rtl="0" algn="ctr">
              <a:lnSpc>
                <a:spcPct val="100000"/>
              </a:lnSpc>
              <a:spcBef>
                <a:spcPts val="0"/>
              </a:spcBef>
              <a:spcAft>
                <a:spcPts val="0"/>
              </a:spcAft>
              <a:buClr>
                <a:schemeClr val="dk1"/>
              </a:buClr>
              <a:buSzPts val="1100"/>
              <a:buFont typeface="Arial"/>
              <a:buNone/>
            </a:pPr>
            <a:r>
              <a:t/>
            </a:r>
            <a:endParaRPr>
              <a:solidFill>
                <a:srgbClr val="666666"/>
              </a:solidFill>
            </a:endParaRPr>
          </a:p>
          <a:p>
            <a:pPr indent="0" lvl="0" marL="0" marR="0" rtl="0" algn="ctr">
              <a:lnSpc>
                <a:spcPct val="100000"/>
              </a:lnSpc>
              <a:spcBef>
                <a:spcPts val="0"/>
              </a:spcBef>
              <a:spcAft>
                <a:spcPts val="0"/>
              </a:spcAft>
              <a:buClr>
                <a:schemeClr val="dk1"/>
              </a:buClr>
              <a:buSzPts val="1100"/>
              <a:buFont typeface="Arial"/>
              <a:buNone/>
            </a:pPr>
            <a:r>
              <a:rPr lang="en">
                <a:solidFill>
                  <a:srgbClr val="666666"/>
                </a:solidFill>
              </a:rPr>
              <a:t>Talk to your developers about the code they’ve used before and </a:t>
            </a:r>
            <a:r>
              <a:rPr b="1" lang="en">
                <a:solidFill>
                  <a:srgbClr val="666666"/>
                </a:solidFill>
              </a:rPr>
              <a:t>avoid having to start from scratch.</a:t>
            </a:r>
            <a:endParaRPr b="1" i="0" u="none" cap="none" strike="noStrike">
              <a:solidFill>
                <a:srgbClr val="666666"/>
              </a:solidFill>
            </a:endParaRPr>
          </a:p>
        </p:txBody>
      </p:sp>
      <p:pic>
        <p:nvPicPr>
          <p:cNvPr id="247" name="Google Shape;247;p37"/>
          <p:cNvPicPr preferRelativeResize="0"/>
          <p:nvPr/>
        </p:nvPicPr>
        <p:blipFill>
          <a:blip r:embed="rId3">
            <a:alphaModFix/>
          </a:blip>
          <a:stretch>
            <a:fillRect/>
          </a:stretch>
        </p:blipFill>
        <p:spPr>
          <a:xfrm>
            <a:off x="7991274" y="4448725"/>
            <a:ext cx="955850" cy="561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Arial"/>
              <a:buNone/>
            </a:pPr>
            <a:r>
              <a:rPr b="1" i="0" lang="en" sz="4200" u="none" cap="none" strike="noStrike">
                <a:solidFill>
                  <a:schemeClr val="dk1"/>
                </a:solidFill>
                <a:latin typeface="Poppins"/>
                <a:ea typeface="Poppins"/>
                <a:cs typeface="Poppins"/>
                <a:sym typeface="Poppins"/>
              </a:rPr>
              <a:t>Talk to Your Developer</a:t>
            </a:r>
            <a:endParaRPr b="1" i="0" sz="4200" u="none" cap="none" strike="noStrike">
              <a:solidFill>
                <a:schemeClr val="dk1"/>
              </a:solidFill>
              <a:latin typeface="Poppins"/>
              <a:ea typeface="Poppins"/>
              <a:cs typeface="Poppins"/>
              <a:sym typeface="Poppins"/>
            </a:endParaRPr>
          </a:p>
        </p:txBody>
      </p:sp>
      <p:sp>
        <p:nvSpPr>
          <p:cNvPr id="253" name="Google Shape;253;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Arial"/>
              <a:buNone/>
            </a:pPr>
            <a:r>
              <a:rPr b="0" i="0" lang="en" sz="1800" u="none" cap="none" strike="noStrike">
                <a:solidFill>
                  <a:srgbClr val="666666"/>
                </a:solidFill>
                <a:latin typeface="Arial"/>
                <a:ea typeface="Arial"/>
                <a:cs typeface="Arial"/>
                <a:sym typeface="Arial"/>
              </a:rPr>
              <a:t>Run through the results of the inventory &amp; make note of the following:</a:t>
            </a:r>
            <a:endParaRPr b="0" i="0" sz="1800" u="none" cap="none" strike="noStrike">
              <a:solidFill>
                <a:srgbClr val="666666"/>
              </a:solidFill>
              <a:latin typeface="Arial"/>
              <a:ea typeface="Arial"/>
              <a:cs typeface="Arial"/>
              <a:sym typeface="Arial"/>
            </a:endParaRPr>
          </a:p>
        </p:txBody>
      </p:sp>
      <p:sp>
        <p:nvSpPr>
          <p:cNvPr id="254" name="Google Shape;254;p38"/>
          <p:cNvSpPr txBox="1"/>
          <p:nvPr>
            <p:ph idx="2" type="body"/>
          </p:nvPr>
        </p:nvSpPr>
        <p:spPr>
          <a:xfrm>
            <a:off x="4939500" y="724075"/>
            <a:ext cx="4045200" cy="3695100"/>
          </a:xfrm>
          <a:prstGeom prst="rect">
            <a:avLst/>
          </a:prstGeom>
          <a:noFill/>
          <a:ln>
            <a:noFill/>
          </a:ln>
        </p:spPr>
        <p:txBody>
          <a:bodyPr anchorCtr="0" anchor="ctr" bIns="91425" lIns="91425" spcFirstLastPara="1" rIns="91425" wrap="square" tIns="91425">
            <a:noAutofit/>
          </a:bodyPr>
          <a:lstStyle/>
          <a:p>
            <a:pPr indent="-330200" lvl="0" marL="342900" marR="0" rtl="0" algn="l">
              <a:lnSpc>
                <a:spcPct val="100000"/>
              </a:lnSpc>
              <a:spcBef>
                <a:spcPts val="0"/>
              </a:spcBef>
              <a:spcAft>
                <a:spcPts val="0"/>
              </a:spcAft>
              <a:buClr>
                <a:srgbClr val="666666"/>
              </a:buClr>
              <a:buSzPts val="1800"/>
              <a:buFont typeface="Arial"/>
              <a:buChar char="•"/>
            </a:pPr>
            <a:r>
              <a:rPr b="1" i="0" lang="en" u="none" cap="none" strike="noStrike">
                <a:solidFill>
                  <a:srgbClr val="666666"/>
                </a:solidFill>
                <a:latin typeface="Arial"/>
                <a:ea typeface="Arial"/>
                <a:cs typeface="Arial"/>
                <a:sym typeface="Arial"/>
              </a:rPr>
              <a:t>Types of fields in each content type. </a:t>
            </a:r>
            <a:r>
              <a:rPr b="0" i="0" lang="en" u="none" cap="none" strike="noStrike">
                <a:solidFill>
                  <a:srgbClr val="666666"/>
                </a:solidFill>
                <a:latin typeface="Arial"/>
                <a:ea typeface="Arial"/>
                <a:cs typeface="Arial"/>
                <a:sym typeface="Arial"/>
              </a:rPr>
              <a:t>Plain text vs. formatted text (like a WYSIWYG).</a:t>
            </a:r>
            <a:br>
              <a:rPr b="0" i="0" lang="en" u="none" cap="none" strike="noStrike">
                <a:solidFill>
                  <a:srgbClr val="666666"/>
                </a:solidFill>
                <a:latin typeface="Arial"/>
                <a:ea typeface="Arial"/>
                <a:cs typeface="Arial"/>
                <a:sym typeface="Arial"/>
              </a:rPr>
            </a:br>
            <a:endParaRPr b="0" i="0" u="none" cap="none" strike="noStrike">
              <a:solidFill>
                <a:srgbClr val="666666"/>
              </a:solidFill>
              <a:latin typeface="Arial"/>
              <a:ea typeface="Arial"/>
              <a:cs typeface="Arial"/>
              <a:sym typeface="Arial"/>
            </a:endParaRPr>
          </a:p>
          <a:p>
            <a:pPr indent="-330200" lvl="0" marL="342900" marR="0" rtl="0" algn="l">
              <a:lnSpc>
                <a:spcPct val="100000"/>
              </a:lnSpc>
              <a:spcBef>
                <a:spcPts val="0"/>
              </a:spcBef>
              <a:spcAft>
                <a:spcPts val="0"/>
              </a:spcAft>
              <a:buClr>
                <a:srgbClr val="666666"/>
              </a:buClr>
              <a:buSzPts val="1800"/>
              <a:buFont typeface="Arial"/>
              <a:buChar char="•"/>
            </a:pPr>
            <a:r>
              <a:rPr b="0" i="0" lang="en" u="none" cap="none" strike="noStrike">
                <a:solidFill>
                  <a:srgbClr val="666666"/>
                </a:solidFill>
                <a:latin typeface="Arial"/>
                <a:ea typeface="Arial"/>
                <a:cs typeface="Arial"/>
                <a:sym typeface="Arial"/>
              </a:rPr>
              <a:t>Make sure there is a </a:t>
            </a:r>
            <a:r>
              <a:rPr b="1" i="0" lang="en" u="none" cap="none" strike="noStrike">
                <a:solidFill>
                  <a:srgbClr val="666666"/>
                </a:solidFill>
                <a:latin typeface="Arial"/>
                <a:ea typeface="Arial"/>
                <a:cs typeface="Arial"/>
                <a:sym typeface="Arial"/>
              </a:rPr>
              <a:t>migration plan for any unique functionality </a:t>
            </a:r>
            <a:r>
              <a:rPr b="0" i="0" lang="en" u="none" cap="none" strike="noStrike">
                <a:solidFill>
                  <a:srgbClr val="666666"/>
                </a:solidFill>
                <a:latin typeface="Arial"/>
                <a:ea typeface="Arial"/>
                <a:cs typeface="Arial"/>
                <a:sym typeface="Arial"/>
              </a:rPr>
              <a:t>(calendars, video, php code, things brought in via iframe).</a:t>
            </a:r>
            <a:br>
              <a:rPr b="0" i="0" lang="en" u="none" cap="none" strike="noStrike">
                <a:solidFill>
                  <a:srgbClr val="666666"/>
                </a:solidFill>
                <a:latin typeface="Arial"/>
                <a:ea typeface="Arial"/>
                <a:cs typeface="Arial"/>
                <a:sym typeface="Arial"/>
              </a:rPr>
            </a:br>
            <a:endParaRPr b="0" i="0" u="none" cap="none" strike="noStrike">
              <a:solidFill>
                <a:srgbClr val="666666"/>
              </a:solidFill>
              <a:latin typeface="Arial"/>
              <a:ea typeface="Arial"/>
              <a:cs typeface="Arial"/>
              <a:sym typeface="Arial"/>
            </a:endParaRPr>
          </a:p>
          <a:p>
            <a:pPr indent="-330200" lvl="0" marL="342900" marR="0" rtl="0" algn="l">
              <a:lnSpc>
                <a:spcPct val="100000"/>
              </a:lnSpc>
              <a:spcBef>
                <a:spcPts val="0"/>
              </a:spcBef>
              <a:spcAft>
                <a:spcPts val="0"/>
              </a:spcAft>
              <a:buClr>
                <a:srgbClr val="666666"/>
              </a:buClr>
              <a:buSzPts val="1800"/>
              <a:buFont typeface="Arial"/>
              <a:buChar char="•"/>
            </a:pPr>
            <a:r>
              <a:rPr b="0" i="0" lang="en" u="none" cap="none" strike="noStrike">
                <a:solidFill>
                  <a:srgbClr val="666666"/>
                </a:solidFill>
                <a:latin typeface="Arial"/>
                <a:ea typeface="Arial"/>
                <a:cs typeface="Arial"/>
                <a:sym typeface="Arial"/>
              </a:rPr>
              <a:t>How </a:t>
            </a:r>
            <a:r>
              <a:rPr b="1" i="0" lang="en" u="none" cap="none" strike="noStrike">
                <a:solidFill>
                  <a:srgbClr val="666666"/>
                </a:solidFill>
                <a:latin typeface="Arial"/>
                <a:ea typeface="Arial"/>
                <a:cs typeface="Arial"/>
                <a:sym typeface="Arial"/>
              </a:rPr>
              <a:t>taxonomy</a:t>
            </a:r>
            <a:r>
              <a:rPr b="0" i="0" lang="en" u="none" cap="none" strike="noStrike">
                <a:solidFill>
                  <a:srgbClr val="666666"/>
                </a:solidFill>
                <a:latin typeface="Arial"/>
                <a:ea typeface="Arial"/>
                <a:cs typeface="Arial"/>
                <a:sym typeface="Arial"/>
              </a:rPr>
              <a:t> used on the site.</a:t>
            </a:r>
            <a:endParaRPr b="0" i="0" u="none" cap="none" strike="noStrike">
              <a:solidFill>
                <a:schemeClr val="dk1"/>
              </a:solidFill>
              <a:latin typeface="Arial"/>
              <a:ea typeface="Arial"/>
              <a:cs typeface="Arial"/>
              <a:sym typeface="Arial"/>
            </a:endParaRPr>
          </a:p>
        </p:txBody>
      </p:sp>
      <p:pic>
        <p:nvPicPr>
          <p:cNvPr id="255" name="Google Shape;255;p38"/>
          <p:cNvPicPr preferRelativeResize="0"/>
          <p:nvPr/>
        </p:nvPicPr>
        <p:blipFill>
          <a:blip r:embed="rId3">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ph type="title"/>
          </p:nvPr>
        </p:nvSpPr>
        <p:spPr>
          <a:xfrm>
            <a:off x="490250" y="221550"/>
            <a:ext cx="6367800" cy="669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4800" u="none" cap="none" strike="noStrike">
                <a:solidFill>
                  <a:schemeClr val="dk1"/>
                </a:solidFill>
                <a:latin typeface="Poppins"/>
                <a:ea typeface="Poppins"/>
                <a:cs typeface="Poppins"/>
                <a:sym typeface="Poppins"/>
              </a:rPr>
              <a:t>Questions?</a:t>
            </a:r>
            <a:endParaRPr b="1" i="0" sz="4800" u="none" cap="none" strike="noStrike">
              <a:solidFill>
                <a:schemeClr val="dk1"/>
              </a:solidFill>
              <a:latin typeface="Poppins"/>
              <a:ea typeface="Poppins"/>
              <a:cs typeface="Poppins"/>
              <a:sym typeface="Poppins"/>
            </a:endParaRPr>
          </a:p>
        </p:txBody>
      </p:sp>
      <p:pic>
        <p:nvPicPr>
          <p:cNvPr id="261" name="Google Shape;261;p39"/>
          <p:cNvPicPr preferRelativeResize="0"/>
          <p:nvPr/>
        </p:nvPicPr>
        <p:blipFill>
          <a:blip r:embed="rId3">
            <a:alphaModFix/>
          </a:blip>
          <a:stretch>
            <a:fillRect/>
          </a:stretch>
        </p:blipFill>
        <p:spPr>
          <a:xfrm>
            <a:off x="1431300" y="1168975"/>
            <a:ext cx="6226450" cy="3502375"/>
          </a:xfrm>
          <a:prstGeom prst="rect">
            <a:avLst/>
          </a:prstGeom>
          <a:noFill/>
          <a:ln>
            <a:noFill/>
          </a:ln>
        </p:spPr>
      </p:pic>
      <p:pic>
        <p:nvPicPr>
          <p:cNvPr id="262" name="Google Shape;262;p39"/>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543450" y="584288"/>
            <a:ext cx="6367800" cy="1261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4800" u="none" cap="none" strike="noStrike">
                <a:solidFill>
                  <a:schemeClr val="dk1"/>
                </a:solidFill>
                <a:latin typeface="Poppins"/>
                <a:ea typeface="Poppins"/>
                <a:cs typeface="Poppins"/>
                <a:sym typeface="Poppins"/>
              </a:rPr>
              <a:t>Helpful Resource</a:t>
            </a:r>
            <a:r>
              <a:rPr b="1" lang="en">
                <a:latin typeface="Poppins"/>
                <a:ea typeface="Poppins"/>
                <a:cs typeface="Poppins"/>
                <a:sym typeface="Poppins"/>
              </a:rPr>
              <a:t>s</a:t>
            </a:r>
            <a:endParaRPr b="1" i="0" sz="4800" u="none" cap="none" strike="noStrike">
              <a:solidFill>
                <a:schemeClr val="dk1"/>
              </a:solidFill>
              <a:latin typeface="Poppins"/>
              <a:ea typeface="Poppins"/>
              <a:cs typeface="Poppins"/>
              <a:sym typeface="Poppins"/>
            </a:endParaRPr>
          </a:p>
        </p:txBody>
      </p:sp>
      <p:sp>
        <p:nvSpPr>
          <p:cNvPr id="268" name="Google Shape;268;p40"/>
          <p:cNvSpPr txBox="1"/>
          <p:nvPr/>
        </p:nvSpPr>
        <p:spPr>
          <a:xfrm>
            <a:off x="745150" y="1774613"/>
            <a:ext cx="6166200" cy="27846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000000"/>
              </a:buClr>
              <a:buSzPts val="1800"/>
              <a:buFont typeface="Arial"/>
              <a:buChar char="●"/>
            </a:pPr>
            <a:r>
              <a:rPr b="0" i="0" lang="en" sz="1800" u="sng" cap="none" strike="noStrike">
                <a:solidFill>
                  <a:schemeClr val="hlink"/>
                </a:solidFill>
                <a:latin typeface="Arial"/>
                <a:ea typeface="Arial"/>
                <a:cs typeface="Arial"/>
                <a:sym typeface="Arial"/>
                <a:hlinkClick r:id="rId3"/>
              </a:rPr>
              <a:t>Migration Mapping Spreadsheet</a:t>
            </a:r>
            <a:endParaRPr sz="1800"/>
          </a:p>
          <a:p>
            <a:pPr indent="0" lvl="0" marL="45720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Clr>
                <a:srgbClr val="000000"/>
              </a:buClr>
              <a:buSzPts val="1800"/>
              <a:buFont typeface="Arial"/>
              <a:buChar char="●"/>
            </a:pPr>
            <a:r>
              <a:rPr lang="en" sz="1800" u="sng">
                <a:solidFill>
                  <a:schemeClr val="hlink"/>
                </a:solidFill>
                <a:hlinkClick r:id="rId4"/>
              </a:rPr>
              <a:t>Screaming Frog site crawler</a:t>
            </a:r>
            <a:br>
              <a:rPr lang="en" sz="1800"/>
            </a:br>
            <a:endParaRPr sz="1800"/>
          </a:p>
          <a:p>
            <a:pPr indent="-342900" lvl="0" marL="457200" marR="0" rtl="0" algn="l">
              <a:lnSpc>
                <a:spcPct val="100000"/>
              </a:lnSpc>
              <a:spcBef>
                <a:spcPts val="0"/>
              </a:spcBef>
              <a:spcAft>
                <a:spcPts val="0"/>
              </a:spcAft>
              <a:buClr>
                <a:srgbClr val="000000"/>
              </a:buClr>
              <a:buSzPts val="1800"/>
              <a:buFont typeface="Arial"/>
              <a:buChar char="●"/>
            </a:pPr>
            <a:r>
              <a:rPr lang="en" sz="1800"/>
              <a:t>CHIEF Blog: </a:t>
            </a:r>
            <a:br>
              <a:rPr lang="en" sz="1800"/>
            </a:br>
            <a:r>
              <a:rPr lang="en" sz="1800" u="sng">
                <a:solidFill>
                  <a:schemeClr val="hlink"/>
                </a:solidFill>
                <a:hlinkClick r:id="rId5"/>
              </a:rPr>
              <a:t>Migration Strategy: Using Your Inventory</a:t>
            </a:r>
            <a:br>
              <a:rPr lang="en" sz="1800"/>
            </a:br>
            <a:r>
              <a:rPr lang="en" sz="1800"/>
              <a:t>*ongoing blog series on migration</a:t>
            </a:r>
            <a:endParaRPr sz="1800"/>
          </a:p>
          <a:p>
            <a:pPr indent="0" lvl="0" marL="0" marR="0" rtl="0" algn="l">
              <a:lnSpc>
                <a:spcPct val="100000"/>
              </a:lnSpc>
              <a:spcBef>
                <a:spcPts val="0"/>
              </a:spcBef>
              <a:spcAft>
                <a:spcPts val="0"/>
              </a:spcAft>
              <a:buNone/>
            </a:pPr>
            <a:r>
              <a:t/>
            </a:r>
            <a:endParaRPr sz="1800"/>
          </a:p>
        </p:txBody>
      </p:sp>
      <p:pic>
        <p:nvPicPr>
          <p:cNvPr id="269" name="Google Shape;269;p40"/>
          <p:cNvPicPr preferRelativeResize="0"/>
          <p:nvPr/>
        </p:nvPicPr>
        <p:blipFill>
          <a:blip r:embed="rId6">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b="0" l="0" r="0" t="0"/>
          <a:stretch/>
        </p:blipFill>
        <p:spPr>
          <a:xfrm>
            <a:off x="-113511" y="575850"/>
            <a:ext cx="9371025" cy="3898350"/>
          </a:xfrm>
          <a:prstGeom prst="rect">
            <a:avLst/>
          </a:prstGeom>
          <a:noFill/>
          <a:ln>
            <a:noFill/>
          </a:ln>
        </p:spPr>
      </p:pic>
      <p:pic>
        <p:nvPicPr>
          <p:cNvPr id="71" name="Google Shape;71;p15"/>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b="0" l="0" r="0" t="0"/>
          <a:stretch/>
        </p:blipFill>
        <p:spPr>
          <a:xfrm>
            <a:off x="813900" y="238625"/>
            <a:ext cx="7516200" cy="4209050"/>
          </a:xfrm>
          <a:prstGeom prst="rect">
            <a:avLst/>
          </a:prstGeom>
          <a:noFill/>
          <a:ln>
            <a:noFill/>
          </a:ln>
        </p:spPr>
      </p:pic>
      <p:pic>
        <p:nvPicPr>
          <p:cNvPr id="77" name="Google Shape;77;p16"/>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0" l="0" r="0" t="0"/>
          <a:stretch/>
        </p:blipFill>
        <p:spPr>
          <a:xfrm>
            <a:off x="26625" y="-6530350"/>
            <a:ext cx="9212651" cy="12790130"/>
          </a:xfrm>
          <a:prstGeom prst="rect">
            <a:avLst/>
          </a:prstGeom>
          <a:noFill/>
          <a:ln>
            <a:noFill/>
          </a:ln>
        </p:spPr>
      </p:pic>
      <p:pic>
        <p:nvPicPr>
          <p:cNvPr id="83" name="Google Shape;83;p17"/>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87" name="Shape 87"/>
        <p:cNvGrpSpPr/>
        <p:nvPr/>
      </p:nvGrpSpPr>
      <p:grpSpPr>
        <a:xfrm>
          <a:off x="0" y="0"/>
          <a:ext cx="0" cy="0"/>
          <a:chOff x="0" y="0"/>
          <a:chExt cx="0" cy="0"/>
        </a:xfrm>
      </p:grpSpPr>
      <p:sp>
        <p:nvSpPr>
          <p:cNvPr id="88" name="Google Shape;88;p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4800" u="none" cap="none" strike="noStrike">
                <a:solidFill>
                  <a:schemeClr val="dk1"/>
                </a:solidFill>
                <a:latin typeface="Poppins"/>
                <a:ea typeface="Poppins"/>
                <a:cs typeface="Poppins"/>
                <a:sym typeface="Poppins"/>
              </a:rPr>
              <a:t>Where to Start</a:t>
            </a:r>
            <a:endParaRPr b="1" i="0" sz="48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4800"/>
              <a:buFont typeface="Arial"/>
              <a:buNone/>
            </a:pPr>
            <a:r>
              <a:rPr b="0" i="0" lang="en" sz="3000" u="none" cap="none" strike="noStrike">
                <a:solidFill>
                  <a:schemeClr val="dk1"/>
                </a:solidFill>
                <a:latin typeface="Poppins"/>
                <a:ea typeface="Poppins"/>
                <a:cs typeface="Poppins"/>
                <a:sym typeface="Poppins"/>
              </a:rPr>
              <a:t>Inventory</a:t>
            </a:r>
            <a:endParaRPr b="0" i="0" sz="3000" u="none" cap="none" strike="noStrike">
              <a:solidFill>
                <a:schemeClr val="dk1"/>
              </a:solidFill>
              <a:latin typeface="Poppins"/>
              <a:ea typeface="Poppins"/>
              <a:cs typeface="Poppins"/>
              <a:sym typeface="Poppins"/>
            </a:endParaRPr>
          </a:p>
        </p:txBody>
      </p:sp>
      <p:pic>
        <p:nvPicPr>
          <p:cNvPr id="89" name="Google Shape;89;p18"/>
          <p:cNvPicPr preferRelativeResize="0"/>
          <p:nvPr/>
        </p:nvPicPr>
        <p:blipFill>
          <a:blip r:embed="rId3">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Arial"/>
              <a:buNone/>
            </a:pPr>
            <a:r>
              <a:rPr b="1" i="0" lang="en" sz="4200" u="none" cap="none" strike="noStrike">
                <a:solidFill>
                  <a:schemeClr val="dk1"/>
                </a:solidFill>
                <a:latin typeface="Poppins"/>
                <a:ea typeface="Poppins"/>
                <a:cs typeface="Poppins"/>
                <a:sym typeface="Poppins"/>
              </a:rPr>
              <a:t>What is an inventory?</a:t>
            </a:r>
            <a:endParaRPr b="1" i="0" sz="4200" u="none" cap="none" strike="noStrike">
              <a:solidFill>
                <a:schemeClr val="dk1"/>
              </a:solidFill>
              <a:latin typeface="Poppins"/>
              <a:ea typeface="Poppins"/>
              <a:cs typeface="Poppins"/>
              <a:sym typeface="Poppins"/>
            </a:endParaRPr>
          </a:p>
        </p:txBody>
      </p:sp>
      <p:sp>
        <p:nvSpPr>
          <p:cNvPr id="95" name="Google Shape;95;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800" u="none" cap="none" strike="noStrike">
                <a:solidFill>
                  <a:schemeClr val="dk1"/>
                </a:solidFill>
                <a:latin typeface="Arial"/>
                <a:ea typeface="Arial"/>
                <a:cs typeface="Arial"/>
                <a:sym typeface="Arial"/>
              </a:rPr>
              <a:t>Like an inventory of a library, an inventory of a website includes:</a:t>
            </a:r>
            <a:endParaRPr b="0" i="0" sz="2100" u="none" cap="none" strike="noStrike">
              <a:solidFill>
                <a:schemeClr val="dk2"/>
              </a:solidFill>
              <a:latin typeface="Arial"/>
              <a:ea typeface="Arial"/>
              <a:cs typeface="Arial"/>
              <a:sym typeface="Arial"/>
            </a:endParaRPr>
          </a:p>
        </p:txBody>
      </p:sp>
      <p:sp>
        <p:nvSpPr>
          <p:cNvPr id="96" name="Google Shape;96;p19"/>
          <p:cNvSpPr txBox="1"/>
          <p:nvPr>
            <p:ph idx="2" type="body"/>
          </p:nvPr>
        </p:nvSpPr>
        <p:spPr>
          <a:xfrm>
            <a:off x="4939500" y="576950"/>
            <a:ext cx="3837000" cy="4070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u="none" cap="none" strike="noStrike">
              <a:solidFill>
                <a:srgbClr val="434343"/>
              </a:solidFill>
            </a:endParaRPr>
          </a:p>
          <a:p>
            <a:pPr indent="0" lvl="0" marL="0" marR="0" rtl="0" algn="l">
              <a:lnSpc>
                <a:spcPct val="100000"/>
              </a:lnSpc>
              <a:spcBef>
                <a:spcPts val="0"/>
              </a:spcBef>
              <a:spcAft>
                <a:spcPts val="0"/>
              </a:spcAft>
              <a:buNone/>
            </a:pPr>
            <a:r>
              <a:rPr b="1" lang="en">
                <a:solidFill>
                  <a:srgbClr val="434343"/>
                </a:solidFill>
              </a:rPr>
              <a:t>Number of:</a:t>
            </a:r>
            <a:br>
              <a:rPr lang="en">
                <a:solidFill>
                  <a:srgbClr val="434343"/>
                </a:solidFill>
              </a:rPr>
            </a:br>
            <a:endParaRPr>
              <a:solidFill>
                <a:srgbClr val="434343"/>
              </a:solidFill>
            </a:endParaRPr>
          </a:p>
          <a:p>
            <a:pPr indent="-342900" lvl="0" marL="457200" marR="0" rtl="0" algn="l">
              <a:lnSpc>
                <a:spcPct val="100000"/>
              </a:lnSpc>
              <a:spcBef>
                <a:spcPts val="0"/>
              </a:spcBef>
              <a:spcAft>
                <a:spcPts val="0"/>
              </a:spcAft>
              <a:buClr>
                <a:srgbClr val="434343"/>
              </a:buClr>
              <a:buSzPts val="1800"/>
              <a:buFont typeface="Arial"/>
              <a:buChar char="●"/>
            </a:pPr>
            <a:r>
              <a:rPr b="1" i="0" lang="en" u="none" cap="none" strike="noStrike">
                <a:solidFill>
                  <a:srgbClr val="434343"/>
                </a:solidFill>
              </a:rPr>
              <a:t>urls</a:t>
            </a:r>
            <a:r>
              <a:rPr b="0" i="0" lang="en" u="none" cap="none" strike="noStrike">
                <a:solidFill>
                  <a:srgbClr val="434343"/>
                </a:solidFill>
                <a:latin typeface="Arial"/>
                <a:ea typeface="Arial"/>
                <a:cs typeface="Arial"/>
                <a:sym typeface="Arial"/>
              </a:rPr>
              <a:t> (how many pages)</a:t>
            </a:r>
            <a:endParaRPr b="0" i="0" u="none" cap="none" strike="noStrike">
              <a:solidFill>
                <a:srgbClr val="434343"/>
              </a:solidFill>
              <a:latin typeface="Arial"/>
              <a:ea typeface="Arial"/>
              <a:cs typeface="Arial"/>
              <a:sym typeface="Arial"/>
            </a:endParaRPr>
          </a:p>
          <a:p>
            <a:pPr indent="0" lvl="0" marL="457200" marR="0" rtl="0" algn="l">
              <a:lnSpc>
                <a:spcPct val="100000"/>
              </a:lnSpc>
              <a:spcBef>
                <a:spcPts val="0"/>
              </a:spcBef>
              <a:spcAft>
                <a:spcPts val="0"/>
              </a:spcAft>
              <a:buNone/>
            </a:pPr>
            <a:r>
              <a:t/>
            </a:r>
            <a:endParaRPr>
              <a:solidFill>
                <a:srgbClr val="434343"/>
              </a:solidFill>
            </a:endParaRPr>
          </a:p>
          <a:p>
            <a:pPr indent="-342900" lvl="0" marL="457200" marR="0" rtl="0" algn="l">
              <a:lnSpc>
                <a:spcPct val="100000"/>
              </a:lnSpc>
              <a:spcBef>
                <a:spcPts val="0"/>
              </a:spcBef>
              <a:spcAft>
                <a:spcPts val="0"/>
              </a:spcAft>
              <a:buClr>
                <a:srgbClr val="434343"/>
              </a:buClr>
              <a:buSzPts val="1800"/>
              <a:buFont typeface="Arial"/>
              <a:buChar char="●"/>
            </a:pPr>
            <a:r>
              <a:rPr b="1" i="0" lang="en" u="none" cap="none" strike="noStrike">
                <a:solidFill>
                  <a:srgbClr val="434343"/>
                </a:solidFill>
              </a:rPr>
              <a:t>taxonomy terms</a:t>
            </a:r>
            <a:r>
              <a:rPr b="0" i="0" lang="en" u="none" cap="none" strike="noStrike">
                <a:solidFill>
                  <a:srgbClr val="434343"/>
                </a:solidFill>
                <a:latin typeface="Arial"/>
                <a:ea typeface="Arial"/>
                <a:cs typeface="Arial"/>
                <a:sym typeface="Arial"/>
              </a:rPr>
              <a:t> (how they are organized)</a:t>
            </a:r>
            <a:endParaRPr b="0" i="0" u="none" cap="none" strike="noStrike">
              <a:solidFill>
                <a:srgbClr val="434343"/>
              </a:solidFill>
              <a:latin typeface="Arial"/>
              <a:ea typeface="Arial"/>
              <a:cs typeface="Arial"/>
              <a:sym typeface="Arial"/>
            </a:endParaRPr>
          </a:p>
          <a:p>
            <a:pPr indent="0" lvl="0" marL="457200" marR="0" rtl="0" algn="l">
              <a:lnSpc>
                <a:spcPct val="100000"/>
              </a:lnSpc>
              <a:spcBef>
                <a:spcPts val="0"/>
              </a:spcBef>
              <a:spcAft>
                <a:spcPts val="0"/>
              </a:spcAft>
              <a:buNone/>
            </a:pPr>
            <a:r>
              <a:t/>
            </a:r>
            <a:endParaRPr>
              <a:solidFill>
                <a:srgbClr val="434343"/>
              </a:solidFill>
            </a:endParaRPr>
          </a:p>
          <a:p>
            <a:pPr indent="-342900" lvl="0" marL="457200" marR="0" rtl="0" algn="l">
              <a:lnSpc>
                <a:spcPct val="100000"/>
              </a:lnSpc>
              <a:spcBef>
                <a:spcPts val="0"/>
              </a:spcBef>
              <a:spcAft>
                <a:spcPts val="0"/>
              </a:spcAft>
              <a:buClr>
                <a:srgbClr val="434343"/>
              </a:buClr>
              <a:buSzPts val="1800"/>
              <a:buFont typeface="Arial"/>
              <a:buChar char="●"/>
            </a:pPr>
            <a:r>
              <a:rPr b="1" i="0" lang="en" u="none" cap="none" strike="noStrike">
                <a:solidFill>
                  <a:srgbClr val="434343"/>
                </a:solidFill>
              </a:rPr>
              <a:t>site directories</a:t>
            </a:r>
            <a:r>
              <a:rPr b="0" i="0" lang="en" u="none" cap="none" strike="noStrike">
                <a:solidFill>
                  <a:srgbClr val="434343"/>
                </a:solidFill>
                <a:latin typeface="Arial"/>
                <a:ea typeface="Arial"/>
                <a:cs typeface="Arial"/>
                <a:sym typeface="Arial"/>
              </a:rPr>
              <a:t> (how many site sections there are)</a:t>
            </a:r>
            <a:endParaRPr b="0" i="0" u="none" cap="none" strike="noStrike">
              <a:solidFill>
                <a:srgbClr val="434343"/>
              </a:solidFill>
              <a:latin typeface="Arial"/>
              <a:ea typeface="Arial"/>
              <a:cs typeface="Arial"/>
              <a:sym typeface="Arial"/>
            </a:endParaRPr>
          </a:p>
          <a:p>
            <a:pPr indent="0" lvl="0" marL="457200" marR="0" rtl="0" algn="l">
              <a:lnSpc>
                <a:spcPct val="100000"/>
              </a:lnSpc>
              <a:spcBef>
                <a:spcPts val="0"/>
              </a:spcBef>
              <a:spcAft>
                <a:spcPts val="0"/>
              </a:spcAft>
              <a:buNone/>
            </a:pPr>
            <a:r>
              <a:t/>
            </a:r>
            <a:endParaRPr>
              <a:solidFill>
                <a:srgbClr val="434343"/>
              </a:solidFill>
            </a:endParaRPr>
          </a:p>
          <a:p>
            <a:pPr indent="-342900" lvl="0" marL="457200" marR="0" rtl="0" algn="l">
              <a:lnSpc>
                <a:spcPct val="100000"/>
              </a:lnSpc>
              <a:spcBef>
                <a:spcPts val="0"/>
              </a:spcBef>
              <a:spcAft>
                <a:spcPts val="0"/>
              </a:spcAft>
              <a:buClr>
                <a:srgbClr val="434343"/>
              </a:buClr>
              <a:buSzPts val="1800"/>
              <a:buFont typeface="Arial"/>
              <a:buChar char="●"/>
            </a:pPr>
            <a:r>
              <a:rPr b="1" lang="en">
                <a:solidFill>
                  <a:srgbClr val="434343"/>
                </a:solidFill>
              </a:rPr>
              <a:t>u</a:t>
            </a:r>
            <a:r>
              <a:rPr b="1" i="0" lang="en" u="none" cap="none" strike="noStrike">
                <a:solidFill>
                  <a:srgbClr val="434343"/>
                </a:solidFill>
              </a:rPr>
              <a:t>ser </a:t>
            </a:r>
            <a:r>
              <a:rPr b="1" lang="en">
                <a:solidFill>
                  <a:srgbClr val="434343"/>
                </a:solidFill>
              </a:rPr>
              <a:t>a</a:t>
            </a:r>
            <a:r>
              <a:rPr b="1" i="0" lang="en" u="none" cap="none" strike="noStrike">
                <a:solidFill>
                  <a:srgbClr val="434343"/>
                </a:solidFill>
              </a:rPr>
              <a:t>ccounts</a:t>
            </a:r>
            <a:r>
              <a:rPr b="0" i="0" lang="en" u="none" cap="none" strike="noStrike">
                <a:solidFill>
                  <a:srgbClr val="434343"/>
                </a:solidFill>
                <a:latin typeface="Arial"/>
                <a:ea typeface="Arial"/>
                <a:cs typeface="Arial"/>
                <a:sym typeface="Arial"/>
              </a:rPr>
              <a:t> (who’s updating the site)</a:t>
            </a:r>
            <a:endParaRPr b="0" i="0" u="none" cap="none" strike="noStrike">
              <a:solidFill>
                <a:srgbClr val="434343"/>
              </a:solidFill>
              <a:latin typeface="Arial"/>
              <a:ea typeface="Arial"/>
              <a:cs typeface="Arial"/>
              <a:sym typeface="Arial"/>
            </a:endParaRPr>
          </a:p>
          <a:p>
            <a:pPr indent="0" lvl="0" marL="457200" marR="0" rtl="0" algn="l">
              <a:lnSpc>
                <a:spcPct val="100000"/>
              </a:lnSpc>
              <a:spcBef>
                <a:spcPts val="0"/>
              </a:spcBef>
              <a:spcAft>
                <a:spcPts val="0"/>
              </a:spcAft>
              <a:buNone/>
            </a:pPr>
            <a:r>
              <a:t/>
            </a:r>
            <a:endParaRPr>
              <a:solidFill>
                <a:srgbClr val="434343"/>
              </a:solidFill>
            </a:endParaRPr>
          </a:p>
          <a:p>
            <a:pPr indent="-342900" lvl="0" marL="457200" marR="0" rtl="0" algn="l">
              <a:lnSpc>
                <a:spcPct val="100000"/>
              </a:lnSpc>
              <a:spcBef>
                <a:spcPts val="0"/>
              </a:spcBef>
              <a:spcAft>
                <a:spcPts val="0"/>
              </a:spcAft>
              <a:buClr>
                <a:srgbClr val="434343"/>
              </a:buClr>
              <a:buSzPts val="1800"/>
              <a:buFont typeface="Arial"/>
              <a:buChar char="●"/>
            </a:pPr>
            <a:r>
              <a:rPr lang="en">
                <a:solidFill>
                  <a:srgbClr val="434343"/>
                </a:solidFill>
              </a:rPr>
              <a:t>f</a:t>
            </a:r>
            <a:r>
              <a:rPr b="1" i="0" lang="en" u="none" cap="none" strike="noStrike">
                <a:solidFill>
                  <a:srgbClr val="434343"/>
                </a:solidFill>
              </a:rPr>
              <a:t>iles and </a:t>
            </a:r>
            <a:r>
              <a:rPr b="1" lang="en">
                <a:solidFill>
                  <a:srgbClr val="434343"/>
                </a:solidFill>
              </a:rPr>
              <a:t>a</a:t>
            </a:r>
            <a:r>
              <a:rPr b="1" i="0" lang="en" u="none" cap="none" strike="noStrike">
                <a:solidFill>
                  <a:srgbClr val="434343"/>
                </a:solidFill>
              </a:rPr>
              <a:t>ssets</a:t>
            </a:r>
            <a:r>
              <a:rPr b="0" i="0" lang="en" u="none" cap="none" strike="noStrike">
                <a:solidFill>
                  <a:srgbClr val="434343"/>
                </a:solidFill>
                <a:latin typeface="Arial"/>
                <a:ea typeface="Arial"/>
                <a:cs typeface="Arial"/>
                <a:sym typeface="Arial"/>
              </a:rPr>
              <a:t> (pdfs, images, video etc.)</a:t>
            </a:r>
            <a:endParaRPr b="0" i="0" u="none" cap="none" strike="noStrike">
              <a:solidFill>
                <a:srgbClr val="434343"/>
              </a:solidFill>
              <a:latin typeface="Arial"/>
              <a:ea typeface="Arial"/>
              <a:cs typeface="Arial"/>
              <a:sym typeface="Arial"/>
            </a:endParaRPr>
          </a:p>
          <a:p>
            <a:pPr indent="0" lvl="0" marL="0" marR="0" rtl="0" algn="l">
              <a:lnSpc>
                <a:spcPct val="115000"/>
              </a:lnSpc>
              <a:spcBef>
                <a:spcPts val="0"/>
              </a:spcBef>
              <a:spcAft>
                <a:spcPts val="1600"/>
              </a:spcAft>
              <a:buClr>
                <a:schemeClr val="dk2"/>
              </a:buClr>
              <a:buSzPts val="1800"/>
              <a:buFont typeface="Arial"/>
              <a:buNone/>
            </a:pPr>
            <a:r>
              <a:t/>
            </a:r>
            <a:endParaRPr b="0" i="0" u="none" cap="none" strike="noStrike">
              <a:solidFill>
                <a:schemeClr val="dk2"/>
              </a:solidFill>
              <a:latin typeface="Arial"/>
              <a:ea typeface="Arial"/>
              <a:cs typeface="Arial"/>
              <a:sym typeface="Arial"/>
            </a:endParaRPr>
          </a:p>
        </p:txBody>
      </p:sp>
      <p:pic>
        <p:nvPicPr>
          <p:cNvPr id="97" name="Google Shape;97;p19"/>
          <p:cNvPicPr preferRelativeResize="0"/>
          <p:nvPr/>
        </p:nvPicPr>
        <p:blipFill>
          <a:blip r:embed="rId3">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01" name="Shape 101"/>
        <p:cNvGrpSpPr/>
        <p:nvPr/>
      </p:nvGrpSpPr>
      <p:grpSpPr>
        <a:xfrm>
          <a:off x="0" y="0"/>
          <a:ext cx="0" cy="0"/>
          <a:chOff x="0" y="0"/>
          <a:chExt cx="0" cy="0"/>
        </a:xfrm>
      </p:grpSpPr>
      <p:sp>
        <p:nvSpPr>
          <p:cNvPr id="102" name="Google Shape;102;p20"/>
          <p:cNvSpPr/>
          <p:nvPr/>
        </p:nvSpPr>
        <p:spPr>
          <a:xfrm>
            <a:off x="4832450" y="1078400"/>
            <a:ext cx="3458700" cy="3406800"/>
          </a:xfrm>
          <a:prstGeom prst="ellipse">
            <a:avLst/>
          </a:prstGeom>
          <a:solidFill>
            <a:srgbClr val="65F0A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000" u="none" cap="none" strike="noStrike">
                <a:solidFill>
                  <a:srgbClr val="000000"/>
                </a:solidFill>
                <a:latin typeface="Poppins"/>
                <a:ea typeface="Poppins"/>
                <a:cs typeface="Poppins"/>
                <a:sym typeface="Poppins"/>
              </a:rPr>
              <a:t>Site Crawl</a:t>
            </a:r>
            <a:endParaRPr b="1" i="0" sz="20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Run a site crawl using </a:t>
            </a:r>
            <a:r>
              <a:rPr lang="en"/>
              <a:t>automated site crawler</a:t>
            </a:r>
            <a:r>
              <a:rPr b="0" i="0" lang="en" sz="1400" u="none" cap="none" strike="noStrike">
                <a:solidFill>
                  <a:srgbClr val="000000"/>
                </a:solidFill>
                <a:latin typeface="Arial"/>
                <a:ea typeface="Arial"/>
                <a:cs typeface="Arial"/>
                <a:sym typeface="Arial"/>
              </a:rPr>
              <a:t> to count: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Directories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File links</a:t>
            </a:r>
            <a:endParaRPr b="0" i="0" sz="1400" u="none" cap="none" strike="noStrike">
              <a:solidFill>
                <a:srgbClr val="000000"/>
              </a:solidFill>
              <a:latin typeface="Arial"/>
              <a:ea typeface="Arial"/>
              <a:cs typeface="Arial"/>
              <a:sym typeface="Arial"/>
            </a:endParaRPr>
          </a:p>
        </p:txBody>
      </p:sp>
      <p:sp>
        <p:nvSpPr>
          <p:cNvPr id="103" name="Google Shape;103;p20"/>
          <p:cNvSpPr/>
          <p:nvPr/>
        </p:nvSpPr>
        <p:spPr>
          <a:xfrm>
            <a:off x="931500" y="1090700"/>
            <a:ext cx="3458700" cy="3406800"/>
          </a:xfrm>
          <a:prstGeom prst="ellipse">
            <a:avLst/>
          </a:prstGeom>
          <a:solidFill>
            <a:srgbClr val="65F0A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2000" u="none" cap="none" strike="noStrike">
                <a:solidFill>
                  <a:srgbClr val="000000"/>
                </a:solidFill>
                <a:latin typeface="Poppins"/>
                <a:ea typeface="Poppins"/>
                <a:cs typeface="Poppins"/>
                <a:sym typeface="Poppins"/>
              </a:rPr>
              <a:t>Database</a:t>
            </a:r>
            <a:endParaRPr b="1" i="0" sz="2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Get a copy of your database and</a:t>
            </a:r>
            <a:r>
              <a:rPr lang="en"/>
              <a:t> pull</a:t>
            </a:r>
            <a:r>
              <a:rPr b="0" i="0" lang="en" sz="1400" u="none" cap="none" strike="noStrike">
                <a:solidFill>
                  <a:srgbClr val="000000"/>
                </a:solidFill>
                <a:latin typeface="Arial"/>
                <a:ea typeface="Arial"/>
                <a:cs typeface="Arial"/>
                <a:sym typeface="Arial"/>
              </a:rPr>
              <a:t> counts for: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Content Types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Nodes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Taxonomy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Images</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 sz="1400" u="none" cap="none" strike="noStrike">
                <a:solidFill>
                  <a:srgbClr val="000000"/>
                </a:solidFill>
                <a:latin typeface="Arial"/>
                <a:ea typeface="Arial"/>
                <a:cs typeface="Arial"/>
                <a:sym typeface="Arial"/>
              </a:rPr>
              <a:t>Users</a:t>
            </a:r>
            <a:endParaRPr b="0" i="0" sz="1400" u="none" cap="none" strike="noStrike">
              <a:solidFill>
                <a:srgbClr val="000000"/>
              </a:solidFill>
              <a:latin typeface="Arial"/>
              <a:ea typeface="Arial"/>
              <a:cs typeface="Arial"/>
              <a:sym typeface="Arial"/>
            </a:endParaRPr>
          </a:p>
        </p:txBody>
      </p:sp>
      <p:sp>
        <p:nvSpPr>
          <p:cNvPr id="104" name="Google Shape;104;p20"/>
          <p:cNvSpPr txBox="1"/>
          <p:nvPr/>
        </p:nvSpPr>
        <p:spPr>
          <a:xfrm>
            <a:off x="357775" y="272150"/>
            <a:ext cx="5807100" cy="79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000000"/>
                </a:solidFill>
                <a:latin typeface="Poppins"/>
                <a:ea typeface="Poppins"/>
                <a:cs typeface="Poppins"/>
                <a:sym typeface="Poppins"/>
              </a:rPr>
              <a:t>Compiling Your Inventory</a:t>
            </a:r>
            <a:endParaRPr b="1" i="0" sz="3000" u="none" cap="none" strike="noStrike">
              <a:solidFill>
                <a:srgbClr val="000000"/>
              </a:solidFill>
              <a:latin typeface="Poppins"/>
              <a:ea typeface="Poppins"/>
              <a:cs typeface="Poppins"/>
              <a:sym typeface="Poppins"/>
            </a:endParaRPr>
          </a:p>
        </p:txBody>
      </p:sp>
      <p:sp>
        <p:nvSpPr>
          <p:cNvPr id="105" name="Google Shape;105;p20"/>
          <p:cNvSpPr txBox="1"/>
          <p:nvPr/>
        </p:nvSpPr>
        <p:spPr>
          <a:xfrm>
            <a:off x="404475" y="4649975"/>
            <a:ext cx="5718600" cy="44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400"/>
              </a:spcBef>
              <a:spcAft>
                <a:spcPts val="0"/>
              </a:spcAft>
              <a:buClr>
                <a:schemeClr val="dk1"/>
              </a:buClr>
              <a:buSzPts val="1600"/>
              <a:buFont typeface="Arial"/>
              <a:buNone/>
            </a:pPr>
            <a:r>
              <a:rPr b="0" i="0" lang="en" sz="1400" u="none" cap="none" strike="noStrike">
                <a:solidFill>
                  <a:schemeClr val="dk1"/>
                </a:solidFill>
                <a:latin typeface="Arial"/>
                <a:ea typeface="Arial"/>
                <a:cs typeface="Arial"/>
                <a:sym typeface="Arial"/>
              </a:rPr>
              <a:t>*Don’t forget to compare your results to look for Orphan Pages</a:t>
            </a:r>
            <a:endParaRPr b="0" i="0" sz="1400" u="none" cap="none" strike="noStrike">
              <a:solidFill>
                <a:srgbClr val="000000"/>
              </a:solidFill>
              <a:latin typeface="Arial"/>
              <a:ea typeface="Arial"/>
              <a:cs typeface="Arial"/>
              <a:sym typeface="Arial"/>
            </a:endParaRPr>
          </a:p>
        </p:txBody>
      </p:sp>
      <p:pic>
        <p:nvPicPr>
          <p:cNvPr id="106" name="Google Shape;106;p20"/>
          <p:cNvPicPr preferRelativeResize="0"/>
          <p:nvPr/>
        </p:nvPicPr>
        <p:blipFill>
          <a:blip r:embed="rId3">
            <a:alphaModFix/>
          </a:blip>
          <a:stretch>
            <a:fillRect/>
          </a:stretch>
        </p:blipFill>
        <p:spPr>
          <a:xfrm>
            <a:off x="8075099" y="4495475"/>
            <a:ext cx="955850" cy="56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21"/>
          <p:cNvPicPr preferRelativeResize="0"/>
          <p:nvPr/>
        </p:nvPicPr>
        <p:blipFill rotWithShape="1">
          <a:blip r:embed="rId3">
            <a:alphaModFix amt="88000"/>
          </a:blip>
          <a:srcRect b="0" l="0" r="0" t="0"/>
          <a:stretch/>
        </p:blipFill>
        <p:spPr>
          <a:xfrm>
            <a:off x="-76200" y="-258600"/>
            <a:ext cx="9220199" cy="6299101"/>
          </a:xfrm>
          <a:prstGeom prst="rect">
            <a:avLst/>
          </a:prstGeom>
          <a:noFill/>
          <a:ln>
            <a:noFill/>
          </a:ln>
        </p:spPr>
      </p:pic>
      <p:sp>
        <p:nvSpPr>
          <p:cNvPr id="112" name="Google Shape;112;p21"/>
          <p:cNvSpPr txBox="1"/>
          <p:nvPr>
            <p:ph type="title"/>
          </p:nvPr>
        </p:nvSpPr>
        <p:spPr>
          <a:xfrm>
            <a:off x="947450" y="450150"/>
            <a:ext cx="6367800" cy="4090800"/>
          </a:xfrm>
          <a:prstGeom prst="rect">
            <a:avLst/>
          </a:prstGeom>
          <a:no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Arial"/>
              <a:buNone/>
            </a:pPr>
            <a:r>
              <a:rPr b="1" i="0" lang="en" sz="4800" u="none" cap="none" strike="noStrike">
                <a:solidFill>
                  <a:srgbClr val="FFFFFF"/>
                </a:solidFill>
                <a:latin typeface="Poppins"/>
                <a:ea typeface="Poppins"/>
                <a:cs typeface="Poppins"/>
                <a:sym typeface="Poppins"/>
              </a:rPr>
              <a:t>Map It</a:t>
            </a:r>
            <a:endParaRPr b="1" i="0" sz="4800" u="none" cap="none" strike="noStrike">
              <a:solidFill>
                <a:srgbClr val="FFFFFF"/>
              </a:solidFill>
              <a:latin typeface="Poppins"/>
              <a:ea typeface="Poppins"/>
              <a:cs typeface="Poppins"/>
              <a:sym typeface="Poppins"/>
            </a:endParaRPr>
          </a:p>
        </p:txBody>
      </p:sp>
      <p:pic>
        <p:nvPicPr>
          <p:cNvPr id="113" name="Google Shape;113;p21"/>
          <p:cNvPicPr preferRelativeResize="0"/>
          <p:nvPr/>
        </p:nvPicPr>
        <p:blipFill>
          <a:blip r:embed="rId4">
            <a:alphaModFix/>
          </a:blip>
          <a:stretch>
            <a:fillRect/>
          </a:stretch>
        </p:blipFill>
        <p:spPr>
          <a:xfrm>
            <a:off x="8075099" y="4495475"/>
            <a:ext cx="955850" cy="561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