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93" r:id="rId3"/>
    <p:sldMasterId id="2147483694" r:id="rId4"/>
    <p:sldMasterId id="2147483695" r:id="rId5"/>
    <p:sldMasterId id="214748369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5143500" cx="9144000"/>
  <p:notesSz cx="6858000" cy="9144000"/>
  <p:embeddedFontLst>
    <p:embeddedFont>
      <p:font typeface="Montserrat"/>
      <p:regular r:id="rId32"/>
      <p:bold r:id="rId33"/>
      <p:italic r:id="rId34"/>
      <p:boldItalic r:id="rId35"/>
    </p:embeddedFont>
    <p:embeddedFont>
      <p:font typeface="Cabin"/>
      <p:regular r:id="rId36"/>
      <p:bold r:id="rId37"/>
      <p:italic r:id="rId38"/>
      <p:boldItalic r:id="rId39"/>
    </p:embeddedFont>
    <p:embeddedFont>
      <p:font typeface="Helvetica Neue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regular.fntdata"/><Relationship Id="rId20" Type="http://schemas.openxmlformats.org/officeDocument/2006/relationships/slide" Target="slides/slide13.xml"/><Relationship Id="rId42" Type="http://schemas.openxmlformats.org/officeDocument/2006/relationships/font" Target="fonts/HelveticaNeue-italic.fntdata"/><Relationship Id="rId41" Type="http://schemas.openxmlformats.org/officeDocument/2006/relationships/font" Target="fonts/HelveticaNeue-bold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schemas.openxmlformats.org/officeDocument/2006/relationships/font" Target="fonts/HelveticaNeue-bold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Montserrat-bold.fntdata"/><Relationship Id="rId10" Type="http://schemas.openxmlformats.org/officeDocument/2006/relationships/slide" Target="slides/slide3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6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5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8.xml"/><Relationship Id="rId37" Type="http://schemas.openxmlformats.org/officeDocument/2006/relationships/font" Target="fonts/Cabin-bold.fntdata"/><Relationship Id="rId14" Type="http://schemas.openxmlformats.org/officeDocument/2006/relationships/slide" Target="slides/slide7.xml"/><Relationship Id="rId36" Type="http://schemas.openxmlformats.org/officeDocument/2006/relationships/font" Target="fonts/Cabin-regular.fntdata"/><Relationship Id="rId17" Type="http://schemas.openxmlformats.org/officeDocument/2006/relationships/slide" Target="slides/slide10.xml"/><Relationship Id="rId39" Type="http://schemas.openxmlformats.org/officeDocument/2006/relationships/font" Target="fonts/Cabin-boldItalic.fntdata"/><Relationship Id="rId16" Type="http://schemas.openxmlformats.org/officeDocument/2006/relationships/slide" Target="slides/slide9.xml"/><Relationship Id="rId38" Type="http://schemas.openxmlformats.org/officeDocument/2006/relationships/font" Target="fonts/Cabin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f4a2147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35f4a2147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63cff39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3563cff39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6f1b50a7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36f1b50a7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OG doesn’t have a viable D8 release. It may never have one.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200"/>
              <a:buFont typeface="Montserrat"/>
              <a:buChar char="■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Group has a D7 release but the real work has been done in D8.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735c39cb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g3735c39cb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35c39cb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3735c39cb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63b98525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363b98525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69e907c1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g369e907c1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63b98525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363b98525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63b98525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363b98525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/>
              <a:t>In addition to USGS, NASA is one of our highest profile federal clients. One of our more exciting recent successes with NASA was providing a live Drupal-based experience for watching the solar eclipse which turned out to be the largest online event in internet history! Our NASA team provided a cloud infrastructure for the Drupal platform that supported over 1.19 billion requests over 5 hours.</a:t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768ed1f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3768ed1f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768ed1fe2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3768ed1fe2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69e907c1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369e907c1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69e907c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g369e907c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8:notes"/>
          <p:cNvSpPr/>
          <p:nvPr>
            <p:ph idx="2" type="sldImg"/>
          </p:nvPr>
        </p:nvSpPr>
        <p:spPr>
          <a:xfrm>
            <a:off x="889000" y="685800"/>
            <a:ext cx="507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6f1b50a72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6f1b50a72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/>
              <a:t>In addition to USGS, NASA is one of our highest profile federal clients. One of our more exciting recent successes with NASA was providing a live Drupal-based experience for watching the solar eclipse which turned out to be the largest online event in internet history! Our NASA team provided a cloud infrastructure for the Drupal platform that supported over 1.19 billion requests over 5 hours.</a:t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645577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37645577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/>
              <a:t>Not because I am an expert with this module, but more as an excuse to start actually trying to build with Group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OG doesn’t have a viable D8 release. It may never have one.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200"/>
              <a:buFont typeface="Montserrat"/>
              <a:buChar char="■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Group has a D7 release but the real work has been done in D8.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756e62a0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3756e62a0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756e62a0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3756e62a0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f4a214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35f4a214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63cff39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3563cff39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2585125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52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5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8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4468488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ctrTitle"/>
          </p:nvPr>
        </p:nvSpPr>
        <p:spPr>
          <a:xfrm>
            <a:off x="311700" y="2585125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52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" type="subTitle"/>
          </p:nvPr>
        </p:nvSpPr>
        <p:spPr>
          <a:xfrm>
            <a:off x="311700" y="35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8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0" y="0"/>
            <a:ext cx="9144000" cy="45483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Font typeface="Montserrat"/>
              <a:buNone/>
              <a:defRPr b="0" i="0" sz="3600" u="none" cap="none" strike="noStrike">
                <a:solidFill>
                  <a:srgbClr val="F6F5F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468488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6" name="Google Shape;96;p17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18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2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21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18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9144000" cy="45483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Font typeface="Montserrat"/>
              <a:buNone/>
              <a:defRPr b="0" i="0" sz="3600" u="none" cap="none" strike="noStrike">
                <a:solidFill>
                  <a:srgbClr val="F6F5F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3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120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ctrTitle"/>
          </p:nvPr>
        </p:nvSpPr>
        <p:spPr>
          <a:xfrm>
            <a:off x="311700" y="2585125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52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" name="Google Shape;138;p25"/>
          <p:cNvSpPr txBox="1"/>
          <p:nvPr>
            <p:ph idx="1" type="subTitle"/>
          </p:nvPr>
        </p:nvSpPr>
        <p:spPr>
          <a:xfrm>
            <a:off x="311700" y="35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8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/>
          <p:nvPr/>
        </p:nvSpPr>
        <p:spPr>
          <a:xfrm>
            <a:off x="0" y="0"/>
            <a:ext cx="9144000" cy="45483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Font typeface="Montserrat"/>
              <a:buNone/>
              <a:defRPr b="0" i="0" sz="3600" u="none" cap="none" strike="noStrike">
                <a:solidFill>
                  <a:srgbClr val="F6F5F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26"/>
          <p:cNvSpPr txBox="1"/>
          <p:nvPr>
            <p:ph idx="12" type="sldNum"/>
          </p:nvPr>
        </p:nvSpPr>
        <p:spPr>
          <a:xfrm>
            <a:off x="4468488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6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4" name="Google Shape;144;p26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9" name="Google Shape;149;p27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5" name="Google Shape;155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6" name="Google Shape;156;p28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69" name="Google Shape;16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" name="Google Shape;172;p31"/>
          <p:cNvSpPr txBox="1"/>
          <p:nvPr>
            <p:ph idx="12" type="sldNum"/>
          </p:nvPr>
        </p:nvSpPr>
        <p:spPr>
          <a:xfrm>
            <a:off x="4468488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2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8" name="Google Shape;178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21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9" name="Google Shape;179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0" name="Google Shape;180;p32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82" name="Google Shape;18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5" name="Google Shape;185;p33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120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0" name="Google Shape;190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1" name="Google Shape;191;p34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93" name="Google Shape;1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5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97" name="Google Shape;19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8" name="Google Shape;208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2" name="Google Shape;212;p3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5" name="Google Shape;215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Google Shape;216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Google Shape;217;p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0" name="Google Shape;220;p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3" name="Google Shape;223;p4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7" name="Google Shape;227;p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5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1" name="Google Shape;231;p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9" name="Google Shape;239;p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4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Dark">
  <p:cSld name="Cover Dark">
    <p:bg>
      <p:bgPr>
        <a:solidFill>
          <a:srgbClr val="140F00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94683" y="1682712"/>
            <a:ext cx="4354500" cy="11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8"/>
          <p:cNvSpPr/>
          <p:nvPr/>
        </p:nvSpPr>
        <p:spPr>
          <a:xfrm>
            <a:off x="2116" y="5084444"/>
            <a:ext cx="9144000" cy="687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24550" lIns="24550" spcFirstLastPara="1" rIns="24550" wrap="square" tIns="24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Helvetica Neue"/>
              <a:buNone/>
            </a:pPr>
            <a:r>
              <a:t/>
            </a:r>
            <a:endParaRPr b="0" i="0" sz="2000" u="none" cap="none" strike="noStrike">
              <a:solidFill>
                <a:srgbClr val="D03A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48"/>
          <p:cNvSpPr txBox="1"/>
          <p:nvPr>
            <p:ph idx="12" type="sldNum"/>
          </p:nvPr>
        </p:nvSpPr>
        <p:spPr>
          <a:xfrm>
            <a:off x="4479528" y="4897755"/>
            <a:ext cx="184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550" lIns="24550" spcFirstLastPara="1" rIns="24550" wrap="square" tIns="245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 Dark">
  <p:cSld name="Thank You Dark">
    <p:bg>
      <p:bgPr>
        <a:solidFill>
          <a:srgbClr val="140F00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1033" y="1682712"/>
            <a:ext cx="4354500" cy="11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9"/>
          <p:cNvSpPr/>
          <p:nvPr/>
        </p:nvSpPr>
        <p:spPr>
          <a:xfrm>
            <a:off x="2116" y="5084444"/>
            <a:ext cx="9144000" cy="687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24550" lIns="24550" spcFirstLastPara="1" rIns="24550" wrap="square" tIns="24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Helvetica Neue"/>
              <a:buNone/>
            </a:pPr>
            <a:r>
              <a:t/>
            </a:r>
            <a:endParaRPr b="0" i="0" sz="2000" u="none" cap="none" strike="noStrike">
              <a:solidFill>
                <a:srgbClr val="D03A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49"/>
          <p:cNvSpPr/>
          <p:nvPr/>
        </p:nvSpPr>
        <p:spPr>
          <a:xfrm>
            <a:off x="280458" y="3741748"/>
            <a:ext cx="8583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Font typeface="Helvetica Neue"/>
              <a:buNone/>
            </a:pPr>
            <a:r>
              <a:rPr b="0" i="0" lang="en" sz="2000" u="none" cap="none" strike="noStrike">
                <a:solidFill>
                  <a:srgbClr val="F6F5F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Gracias   </a:t>
            </a:r>
            <a:r>
              <a:rPr b="0" i="0" lang="en" sz="2000" u="none" cap="none" strike="noStrike">
                <a:solidFill>
                  <a:srgbClr val="FFCD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Merci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b="0" i="0" lang="en" sz="2000" u="none" cap="none" strike="noStrike">
                <a:solidFill>
                  <a:srgbClr val="3A75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Danke 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b="0" i="0" lang="en" sz="2000" u="none" cap="none" strike="noStrike">
                <a:solidFill>
                  <a:srgbClr val="A0A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谢谢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b="0" i="0" lang="en" sz="2000" u="none" cap="none" strike="noStrike">
                <a:solidFill>
                  <a:srgbClr val="AC65A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ありがとう</a:t>
            </a:r>
            <a:endParaRPr/>
          </a:p>
        </p:txBody>
      </p:sp>
      <p:sp>
        <p:nvSpPr>
          <p:cNvPr id="251" name="Google Shape;251;p49"/>
          <p:cNvSpPr txBox="1"/>
          <p:nvPr>
            <p:ph idx="12" type="sldNum"/>
          </p:nvPr>
        </p:nvSpPr>
        <p:spPr>
          <a:xfrm>
            <a:off x="4479528" y="4897755"/>
            <a:ext cx="184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550" lIns="24550" spcFirstLastPara="1" rIns="24550" wrap="square" tIns="245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7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2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21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9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120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0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60" name="Google Shape;6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F5F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F5F4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F5F4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0" name="Google Shape;200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drupal.org/project/group/issues/2797793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GkiCLJk5n0s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www.youtube.com/watch?v=GkiCLJk5n0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hyperlink" Target="https://modulesunraveled.com/podcast/158-using-group-module-alternative-organic-groups-drupal-7-and-8-kristiaan-van-den-eynde" TargetMode="External"/><Relationship Id="rId10" Type="http://schemas.openxmlformats.org/officeDocument/2006/relationships/hyperlink" Target="https://www.youtube.com/watch?v=8y1ulWKRzWQ" TargetMode="External"/><Relationship Id="rId13" Type="http://schemas.openxmlformats.org/officeDocument/2006/relationships/hyperlink" Target="https://www.youtube.com/watch?v=iOykTNYyWjE" TargetMode="External"/><Relationship Id="rId12" Type="http://schemas.openxmlformats.org/officeDocument/2006/relationships/hyperlink" Target="https://www.optasy.com/blog/group-module-setting-user-groups-now-easier-ever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deeson.co.uk/labs/group-alternative-organic-groups" TargetMode="External"/><Relationship Id="rId4" Type="http://schemas.openxmlformats.org/officeDocument/2006/relationships/hyperlink" Target="https://www.youtube.com/watch?v=yUv8UHhpN_8" TargetMode="External"/><Relationship Id="rId9" Type="http://schemas.openxmlformats.org/officeDocument/2006/relationships/hyperlink" Target="https://www.youtube.com/watch?v=fcekC5zQruQ" TargetMode="External"/><Relationship Id="rId14" Type="http://schemas.openxmlformats.org/officeDocument/2006/relationships/hyperlink" Target="https://www.drupalcampatlanta.com/2017/sessions/taxonomy-organic-groups" TargetMode="External"/><Relationship Id="rId5" Type="http://schemas.openxmlformats.org/officeDocument/2006/relationships/hyperlink" Target="https://www.ostraining.com/blog/drupal/group-module" TargetMode="External"/><Relationship Id="rId6" Type="http://schemas.openxmlformats.org/officeDocument/2006/relationships/hyperlink" Target="https://www.phase2technology.com/blog/building-community-sites-drupal-8-guide-d8-modules-community-support-sites" TargetMode="External"/><Relationship Id="rId7" Type="http://schemas.openxmlformats.org/officeDocument/2006/relationships/hyperlink" Target="https://dev.acquia.com/blog/drupal-8-module-of-the-week-group/31/01/2017/17576" TargetMode="External"/><Relationship Id="rId8" Type="http://schemas.openxmlformats.org/officeDocument/2006/relationships/hyperlink" Target="https://www.youtube.com/watch?v=GkiCLJk5n0s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drupalcampatlanta.com/2017/sessions/taxonomy-organic-group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hyperlink" Target="https://www.amazeelabs.com/en/blog/periodic-table-drupal-modules-infographic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0"/>
          <p:cNvSpPr txBox="1"/>
          <p:nvPr>
            <p:ph type="ctrTitle"/>
          </p:nvPr>
        </p:nvSpPr>
        <p:spPr>
          <a:xfrm>
            <a:off x="311700" y="2585125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</a:pPr>
            <a:r>
              <a:rPr lang="en"/>
              <a:t>(In)organic Groups</a:t>
            </a:r>
            <a:endParaRPr/>
          </a:p>
        </p:txBody>
      </p:sp>
      <p:sp>
        <p:nvSpPr>
          <p:cNvPr id="257" name="Google Shape;257;p50"/>
          <p:cNvSpPr txBox="1"/>
          <p:nvPr>
            <p:ph idx="1" type="subTitle"/>
          </p:nvPr>
        </p:nvSpPr>
        <p:spPr>
          <a:xfrm>
            <a:off x="311700" y="35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The D8 Group module</a:t>
            </a:r>
            <a:endParaRPr/>
          </a:p>
        </p:txBody>
      </p:sp>
      <p:sp>
        <p:nvSpPr>
          <p:cNvPr id="258" name="Google Shape;258;p50"/>
          <p:cNvSpPr txBox="1"/>
          <p:nvPr/>
        </p:nvSpPr>
        <p:spPr>
          <a:xfrm>
            <a:off x="812125" y="411475"/>
            <a:ext cx="6237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9" name="Google Shape;25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7423" y="228600"/>
            <a:ext cx="4829160" cy="28166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0"/>
          <p:cNvSpPr txBox="1"/>
          <p:nvPr/>
        </p:nvSpPr>
        <p:spPr>
          <a:xfrm>
            <a:off x="242325" y="4367725"/>
            <a:ext cx="24042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61" name="Google Shape;261;p50"/>
          <p:cNvSpPr txBox="1"/>
          <p:nvPr/>
        </p:nvSpPr>
        <p:spPr>
          <a:xfrm>
            <a:off x="6678375" y="4367725"/>
            <a:ext cx="22167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Font typeface="Montserrat"/>
              <a:buNone/>
            </a:pPr>
            <a:r>
              <a:rPr lang="en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rPr>
              <a:t>Drupal GovCon 2018</a:t>
            </a:r>
            <a:endParaRPr/>
          </a:p>
        </p:txBody>
      </p:sp>
      <p:sp>
        <p:nvSpPr>
          <p:cNvPr id="262" name="Google Shape;262;p50"/>
          <p:cNvSpPr txBox="1"/>
          <p:nvPr/>
        </p:nvSpPr>
        <p:spPr>
          <a:xfrm>
            <a:off x="138525" y="1704400"/>
            <a:ext cx="29976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Font typeface="Montserrat"/>
              <a:buNone/>
            </a:pPr>
            <a:r>
              <a:rPr lang="en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rPr>
              <a:t>Washington, DC</a:t>
            </a:r>
            <a:r>
              <a:rPr lang="en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rPr>
              <a:t> -  August, 2018</a:t>
            </a:r>
            <a:endParaRPr>
              <a:solidFill>
                <a:srgbClr val="B5B2A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3" name="Google Shape;26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37" y="45200"/>
            <a:ext cx="1789776" cy="1659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9"/>
          <p:cNvSpPr txBox="1"/>
          <p:nvPr>
            <p:ph idx="1" type="body"/>
          </p:nvPr>
        </p:nvSpPr>
        <p:spPr>
          <a:xfrm>
            <a:off x="311700" y="1132275"/>
            <a:ext cx="3999900" cy="353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</a:pPr>
            <a:r>
              <a:rPr lang="en" sz="1200"/>
              <a:t>UX still needs some love; some config leads to unexpected/confusing results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</a:pPr>
            <a:r>
              <a:rPr lang="en" sz="1200"/>
              <a:t>Nomenclature, wording needs improvement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</a:pPr>
            <a:r>
              <a:rPr lang="en" sz="1200"/>
              <a:t>Missing integration with config entities (menus, taxonomy, webforms)</a:t>
            </a:r>
            <a:br>
              <a:rPr lang="en" sz="1200"/>
            </a:br>
            <a:r>
              <a:rPr lang="en" sz="800" u="sng">
                <a:solidFill>
                  <a:schemeClr val="hlink"/>
                </a:solidFill>
                <a:hlinkClick r:id="rId3"/>
              </a:rPr>
              <a:t>https://www.drupal.org/project/group/issues/2797793</a:t>
            </a:r>
            <a:r>
              <a:rPr lang="en" sz="800"/>
              <a:t> </a:t>
            </a:r>
            <a:endParaRPr sz="800"/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</a:pPr>
            <a:r>
              <a:rPr lang="en" sz="1200"/>
              <a:t>A single Group can’t override group type settings </a:t>
            </a:r>
            <a:r>
              <a:rPr lang="en" sz="1200">
                <a:solidFill>
                  <a:schemeClr val="dk1"/>
                </a:solidFill>
              </a:rPr>
              <a:t>- your Groups </a:t>
            </a:r>
            <a:r>
              <a:rPr b="1" lang="en" sz="1200">
                <a:solidFill>
                  <a:schemeClr val="dk1"/>
                </a:solidFill>
              </a:rPr>
              <a:t>can only</a:t>
            </a:r>
            <a:r>
              <a:rPr lang="en" sz="1200">
                <a:solidFill>
                  <a:schemeClr val="dk1"/>
                </a:solidFill>
              </a:rPr>
              <a:t> function how you set them up</a:t>
            </a:r>
            <a:endParaRPr sz="1200"/>
          </a:p>
        </p:txBody>
      </p:sp>
      <p:sp>
        <p:nvSpPr>
          <p:cNvPr id="332" name="Google Shape;332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Group (D8) - Con</a:t>
            </a:r>
            <a:br>
              <a:rPr b="0" i="0" lang="en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/>
          </a:p>
        </p:txBody>
      </p:sp>
      <p:grpSp>
        <p:nvGrpSpPr>
          <p:cNvPr id="333" name="Google Shape;333;p59"/>
          <p:cNvGrpSpPr/>
          <p:nvPr/>
        </p:nvGrpSpPr>
        <p:grpSpPr>
          <a:xfrm>
            <a:off x="4411441" y="1132275"/>
            <a:ext cx="4536671" cy="3531000"/>
            <a:chOff x="4411441" y="1132275"/>
            <a:chExt cx="4536671" cy="3531000"/>
          </a:xfrm>
        </p:grpSpPr>
        <p:sp>
          <p:nvSpPr>
            <p:cNvPr id="334" name="Google Shape;334;p59"/>
            <p:cNvSpPr txBox="1"/>
            <p:nvPr/>
          </p:nvSpPr>
          <p:spPr>
            <a:xfrm>
              <a:off x="4411475" y="1132275"/>
              <a:ext cx="4536600" cy="35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Montserrat"/>
                  <a:ea typeface="Montserrat"/>
                  <a:cs typeface="Montserrat"/>
                  <a:sym typeface="Montserrat"/>
                </a:rPr>
                <a:t>Example:</a:t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04800" lvl="0" marL="457200" rtl="0">
                <a:spcBef>
                  <a:spcPts val="0"/>
                </a:spcBef>
                <a:spcAft>
                  <a:spcPts val="0"/>
                </a:spcAft>
                <a:buSzPts val="1200"/>
                <a:buFont typeface="Montserrat"/>
                <a:buChar char="-"/>
              </a:pPr>
              <a:r>
                <a:rPr lang="en" sz="1200">
                  <a:latin typeface="Montserrat"/>
                  <a:ea typeface="Montserrat"/>
                  <a:cs typeface="Montserrat"/>
                  <a:sym typeface="Montserrat"/>
                </a:rPr>
                <a:t>Group type requires creator to also complete membership in that Group (can be turned off).</a:t>
              </a:r>
              <a:br>
                <a:rPr lang="en" sz="1200">
                  <a:latin typeface="Montserrat"/>
                  <a:ea typeface="Montserrat"/>
                  <a:cs typeface="Montserrat"/>
                  <a:sym typeface="Montserrat"/>
                </a:rPr>
              </a:b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04800" lvl="0" marL="457200" rtl="0">
                <a:spcBef>
                  <a:spcPts val="0"/>
                </a:spcBef>
                <a:spcAft>
                  <a:spcPts val="0"/>
                </a:spcAft>
                <a:buSzPts val="1200"/>
                <a:buFont typeface="Montserrat"/>
                <a:buChar char="-"/>
              </a:pPr>
              <a:r>
                <a:rPr lang="en" sz="1200">
                  <a:latin typeface="Montserrat"/>
                  <a:ea typeface="Montserrat"/>
                  <a:cs typeface="Montserrat"/>
                  <a:sym typeface="Montserrat"/>
                </a:rPr>
                <a:t>No fields on the membership entity by default, so this makes no sense.</a:t>
              </a:r>
              <a:br>
                <a:rPr lang="en" sz="1200">
                  <a:latin typeface="Montserrat"/>
                  <a:ea typeface="Montserrat"/>
                  <a:cs typeface="Montserrat"/>
                  <a:sym typeface="Montserrat"/>
                </a:rPr>
              </a:b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04800" lvl="0" marL="457200">
                <a:spcBef>
                  <a:spcPts val="0"/>
                </a:spcBef>
                <a:spcAft>
                  <a:spcPts val="0"/>
                </a:spcAft>
                <a:buSzPts val="1200"/>
                <a:buFont typeface="Montserrat"/>
                <a:buChar char="-"/>
              </a:pPr>
              <a:r>
                <a:rPr lang="en" sz="1200">
                  <a:latin typeface="Montserrat"/>
                  <a:ea typeface="Montserrat"/>
                  <a:cs typeface="Montserrat"/>
                  <a:sym typeface="Montserrat"/>
                </a:rPr>
                <a:t>Page title still says “Add group” when in reality what you’re doing is filling out the “Group membership” entity form, which links the User entity to the Group.</a:t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35" name="Google Shape;335;p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11441" y="1556104"/>
              <a:ext cx="4536671" cy="1083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0" name="Google Shape;340;p60"/>
          <p:cNvCxnSpPr>
            <a:stCxn id="341" idx="0"/>
            <a:endCxn id="342" idx="2"/>
          </p:cNvCxnSpPr>
          <p:nvPr/>
        </p:nvCxnSpPr>
        <p:spPr>
          <a:xfrm flipH="1" rot="10800000">
            <a:off x="1565425" y="512942"/>
            <a:ext cx="4500" cy="6660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43" name="Google Shape;343;p60"/>
          <p:cNvSpPr/>
          <p:nvPr/>
        </p:nvSpPr>
        <p:spPr>
          <a:xfrm>
            <a:off x="3548050" y="89625"/>
            <a:ext cx="2056800" cy="423300"/>
          </a:xfrm>
          <a:prstGeom prst="rect">
            <a:avLst/>
          </a:prstGeom>
          <a:noFill/>
          <a:ln cap="flat" cmpd="sng" w="19050">
            <a:solidFill>
              <a:srgbClr val="3A7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Nodes (basic page)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4" name="Google Shape;344;p60"/>
          <p:cNvCxnSpPr>
            <a:stCxn id="345" idx="0"/>
            <a:endCxn id="343" idx="2"/>
          </p:cNvCxnSpPr>
          <p:nvPr/>
        </p:nvCxnSpPr>
        <p:spPr>
          <a:xfrm flipH="1" rot="10800000">
            <a:off x="4571987" y="512942"/>
            <a:ext cx="4500" cy="6660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46" name="Google Shape;346;p60"/>
          <p:cNvSpPr/>
          <p:nvPr/>
        </p:nvSpPr>
        <p:spPr>
          <a:xfrm>
            <a:off x="6554612" y="89625"/>
            <a:ext cx="2056800" cy="423300"/>
          </a:xfrm>
          <a:prstGeom prst="rect">
            <a:avLst/>
          </a:prstGeom>
          <a:noFill/>
          <a:ln cap="flat" cmpd="sng" w="19050">
            <a:solidFill>
              <a:srgbClr val="3A7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Nodes (any CT)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7" name="Google Shape;347;p60"/>
          <p:cNvCxnSpPr>
            <a:stCxn id="348" idx="0"/>
            <a:endCxn id="346" idx="2"/>
          </p:cNvCxnSpPr>
          <p:nvPr/>
        </p:nvCxnSpPr>
        <p:spPr>
          <a:xfrm flipH="1" rot="10800000">
            <a:off x="7578550" y="512795"/>
            <a:ext cx="4500" cy="6816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349" name="Google Shape;349;p60"/>
          <p:cNvCxnSpPr>
            <a:stCxn id="350" idx="0"/>
            <a:endCxn id="345" idx="2"/>
          </p:cNvCxnSpPr>
          <p:nvPr/>
        </p:nvCxnSpPr>
        <p:spPr>
          <a:xfrm rot="10800000">
            <a:off x="4571938" y="1602125"/>
            <a:ext cx="4500" cy="7314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51" name="Google Shape;351;p60"/>
          <p:cNvSpPr/>
          <p:nvPr/>
        </p:nvSpPr>
        <p:spPr>
          <a:xfrm>
            <a:off x="3668188" y="3263930"/>
            <a:ext cx="1816500" cy="554400"/>
          </a:xfrm>
          <a:prstGeom prst="rect">
            <a:avLst/>
          </a:prstGeom>
          <a:noFill/>
          <a:ln cap="flat" cmpd="sng" w="19050">
            <a:solidFill>
              <a:srgbClr val="FFC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Group membership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2" name="Google Shape;352;p60"/>
          <p:cNvCxnSpPr>
            <a:stCxn id="350" idx="2"/>
            <a:endCxn id="351" idx="0"/>
          </p:cNvCxnSpPr>
          <p:nvPr/>
        </p:nvCxnSpPr>
        <p:spPr>
          <a:xfrm>
            <a:off x="4576438" y="2834525"/>
            <a:ext cx="0" cy="4293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53" name="Google Shape;353;p60"/>
          <p:cNvSpPr/>
          <p:nvPr/>
        </p:nvSpPr>
        <p:spPr>
          <a:xfrm>
            <a:off x="3668188" y="4247736"/>
            <a:ext cx="1816500" cy="415500"/>
          </a:xfrm>
          <a:prstGeom prst="rect">
            <a:avLst/>
          </a:prstGeom>
          <a:noFill/>
          <a:ln cap="flat" cmpd="sng" w="19050">
            <a:solidFill>
              <a:srgbClr val="3A7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4" name="Google Shape;354;p60"/>
          <p:cNvCxnSpPr>
            <a:stCxn id="351" idx="2"/>
            <a:endCxn id="353" idx="0"/>
          </p:cNvCxnSpPr>
          <p:nvPr/>
        </p:nvCxnSpPr>
        <p:spPr>
          <a:xfrm>
            <a:off x="4576438" y="3818330"/>
            <a:ext cx="0" cy="4293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42" name="Google Shape;342;p60"/>
          <p:cNvSpPr/>
          <p:nvPr/>
        </p:nvSpPr>
        <p:spPr>
          <a:xfrm>
            <a:off x="541488" y="89625"/>
            <a:ext cx="2056800" cy="423300"/>
          </a:xfrm>
          <a:prstGeom prst="rect">
            <a:avLst/>
          </a:prstGeom>
          <a:noFill/>
          <a:ln cap="flat" cmpd="sng" w="19050">
            <a:solidFill>
              <a:srgbClr val="3A7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Nodes (article)</a:t>
            </a:r>
            <a:endParaRPr/>
          </a:p>
        </p:txBody>
      </p:sp>
      <p:sp>
        <p:nvSpPr>
          <p:cNvPr id="345" name="Google Shape;345;p60"/>
          <p:cNvSpPr/>
          <p:nvPr/>
        </p:nvSpPr>
        <p:spPr>
          <a:xfrm>
            <a:off x="3543587" y="1178942"/>
            <a:ext cx="2056800" cy="423300"/>
          </a:xfrm>
          <a:prstGeom prst="rect">
            <a:avLst/>
          </a:prstGeom>
          <a:noFill/>
          <a:ln cap="flat" cmpd="sng" w="19050">
            <a:solidFill>
              <a:srgbClr val="FFC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“Group 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ode (basic page)”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(relationship entity)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60"/>
          <p:cNvSpPr/>
          <p:nvPr/>
        </p:nvSpPr>
        <p:spPr>
          <a:xfrm>
            <a:off x="6550150" y="1194395"/>
            <a:ext cx="2056800" cy="423300"/>
          </a:xfrm>
          <a:prstGeom prst="rect">
            <a:avLst/>
          </a:prstGeom>
          <a:noFill/>
          <a:ln cap="flat" cmpd="sng" w="19050">
            <a:solidFill>
              <a:srgbClr val="FFC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“Group 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ode (any CT)”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(relationship entity)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5" name="Google Shape;355;p60"/>
          <p:cNvCxnSpPr>
            <a:stCxn id="350" idx="0"/>
            <a:endCxn id="348" idx="2"/>
          </p:cNvCxnSpPr>
          <p:nvPr/>
        </p:nvCxnSpPr>
        <p:spPr>
          <a:xfrm flipH="1" rot="10800000">
            <a:off x="4576438" y="1617725"/>
            <a:ext cx="3002100" cy="7158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356" name="Google Shape;356;p60"/>
          <p:cNvCxnSpPr>
            <a:stCxn id="350" idx="0"/>
            <a:endCxn id="341" idx="2"/>
          </p:cNvCxnSpPr>
          <p:nvPr/>
        </p:nvCxnSpPr>
        <p:spPr>
          <a:xfrm rot="10800000">
            <a:off x="1565338" y="1602125"/>
            <a:ext cx="3011100" cy="7314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grpSp>
        <p:nvGrpSpPr>
          <p:cNvPr id="357" name="Google Shape;357;p60"/>
          <p:cNvGrpSpPr/>
          <p:nvPr/>
        </p:nvGrpSpPr>
        <p:grpSpPr>
          <a:xfrm>
            <a:off x="122800" y="3590500"/>
            <a:ext cx="1985075" cy="657222"/>
            <a:chOff x="122800" y="3590500"/>
            <a:chExt cx="1985075" cy="657222"/>
          </a:xfrm>
        </p:grpSpPr>
        <p:pic>
          <p:nvPicPr>
            <p:cNvPr id="358" name="Google Shape;358;p60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800" y="3878747"/>
              <a:ext cx="1985075" cy="368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60"/>
            <p:cNvSpPr txBox="1"/>
            <p:nvPr/>
          </p:nvSpPr>
          <p:spPr>
            <a:xfrm>
              <a:off x="122800" y="3590500"/>
              <a:ext cx="1698600" cy="34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u="sng">
                  <a:solidFill>
                    <a:schemeClr val="hlink"/>
                  </a:solidFill>
                  <a:hlinkClick r:id="rId5"/>
                </a:rPr>
                <a:t>Credit: Mike Anello (@ultimike)</a:t>
              </a:r>
              <a:endParaRPr sz="800"/>
            </a:p>
          </p:txBody>
        </p:sp>
      </p:grpSp>
      <p:sp>
        <p:nvSpPr>
          <p:cNvPr id="350" name="Google Shape;350;p60"/>
          <p:cNvSpPr/>
          <p:nvPr/>
        </p:nvSpPr>
        <p:spPr>
          <a:xfrm>
            <a:off x="3668188" y="2333525"/>
            <a:ext cx="1816500" cy="501000"/>
          </a:xfrm>
          <a:prstGeom prst="rect">
            <a:avLst/>
          </a:prstGeom>
          <a:noFill/>
          <a:ln cap="flat" cmpd="sng" w="28575">
            <a:solidFill>
              <a:srgbClr val="D03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Group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60"/>
          <p:cNvSpPr/>
          <p:nvPr/>
        </p:nvSpPr>
        <p:spPr>
          <a:xfrm>
            <a:off x="537025" y="1178942"/>
            <a:ext cx="2056800" cy="423300"/>
          </a:xfrm>
          <a:prstGeom prst="rect">
            <a:avLst/>
          </a:prstGeom>
          <a:noFill/>
          <a:ln cap="flat" cmpd="sng" w="19050">
            <a:solidFill>
              <a:srgbClr val="FFC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“Group 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ode (article)”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(relationship entity)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1"/>
          <p:cNvSpPr txBox="1"/>
          <p:nvPr>
            <p:ph type="title"/>
          </p:nvPr>
        </p:nvSpPr>
        <p:spPr>
          <a:xfrm>
            <a:off x="707675" y="450150"/>
            <a:ext cx="70482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 sz="1400"/>
              <a:t>Q: </a:t>
            </a:r>
            <a:r>
              <a:rPr lang="en" sz="1400"/>
              <a:t>Why (or Why not) Organic Groups (OG)?</a:t>
            </a:r>
            <a:endParaRPr sz="1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 sz="3600"/>
              <a:t>A:</a:t>
            </a:r>
            <a:endParaRPr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 sz="3600"/>
              <a:t>D7 - Organic Groups (OG)</a:t>
            </a:r>
            <a:br>
              <a:rPr lang="en" sz="3600"/>
            </a:br>
            <a:endParaRPr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 sz="3600"/>
              <a:t>D8 - Group</a:t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2"/>
          <p:cNvSpPr txBox="1"/>
          <p:nvPr>
            <p:ph type="ctrTitle"/>
          </p:nvPr>
        </p:nvSpPr>
        <p:spPr>
          <a:xfrm>
            <a:off x="311700" y="2254900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</a:pPr>
            <a:r>
              <a:rPr lang="en"/>
              <a:t>DEMO TIME!</a:t>
            </a:r>
            <a:endParaRPr/>
          </a:p>
        </p:txBody>
      </p:sp>
      <p:sp>
        <p:nvSpPr>
          <p:cNvPr id="370" name="Google Shape;370;p62"/>
          <p:cNvSpPr txBox="1"/>
          <p:nvPr/>
        </p:nvSpPr>
        <p:spPr>
          <a:xfrm>
            <a:off x="812125" y="411475"/>
            <a:ext cx="6237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1" name="Google Shape;37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599" y="1686700"/>
            <a:ext cx="1086400" cy="63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200" y="2950875"/>
            <a:ext cx="3100375" cy="13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218" y="2480595"/>
            <a:ext cx="3484298" cy="1920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8" name="Google Shape;378;p63"/>
          <p:cNvGrpSpPr/>
          <p:nvPr/>
        </p:nvGrpSpPr>
        <p:grpSpPr>
          <a:xfrm>
            <a:off x="2696550" y="148950"/>
            <a:ext cx="6246973" cy="2261966"/>
            <a:chOff x="2744625" y="152400"/>
            <a:chExt cx="6246973" cy="2261966"/>
          </a:xfrm>
        </p:grpSpPr>
        <p:pic>
          <p:nvPicPr>
            <p:cNvPr id="379" name="Google Shape;379;p6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44625" y="152400"/>
              <a:ext cx="6246973" cy="22619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63"/>
            <p:cNvSpPr/>
            <p:nvPr/>
          </p:nvSpPr>
          <p:spPr>
            <a:xfrm>
              <a:off x="6806650" y="152400"/>
              <a:ext cx="743100" cy="287700"/>
            </a:xfrm>
            <a:prstGeom prst="rect">
              <a:avLst/>
            </a:prstGeom>
            <a:noFill/>
            <a:ln cap="flat" cmpd="sng" w="28575">
              <a:solidFill>
                <a:srgbClr val="D328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1" name="Google Shape;381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2240094" cy="216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4"/>
          <p:cNvSpPr txBox="1"/>
          <p:nvPr/>
        </p:nvSpPr>
        <p:spPr>
          <a:xfrm>
            <a:off x="6657900" y="91025"/>
            <a:ext cx="2346600" cy="3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Group creator automatically member</a:t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Group creator must complete membership</a:t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Automatically configure admin role</a:t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Automatically assign admin role to creator</a:t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S</a:t>
            </a:r>
            <a:r>
              <a:rPr lang="en">
                <a:solidFill>
                  <a:srgbClr val="F6F5F4"/>
                </a:solidFill>
              </a:rPr>
              <a:t>ubmit button</a:t>
            </a:r>
            <a:r>
              <a:rPr lang="en">
                <a:solidFill>
                  <a:srgbClr val="F6F5F4"/>
                </a:solidFill>
              </a:rPr>
              <a:t> text on new group </a:t>
            </a:r>
            <a:r>
              <a:rPr lang="en">
                <a:solidFill>
                  <a:srgbClr val="F6F5F4"/>
                </a:solidFill>
              </a:rPr>
              <a:t>form affected by combination of the above</a:t>
            </a:r>
            <a:endParaRPr>
              <a:solidFill>
                <a:srgbClr val="F6F5F4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F5F4"/>
              </a:solidFill>
            </a:endParaRPr>
          </a:p>
        </p:txBody>
      </p:sp>
      <p:pic>
        <p:nvPicPr>
          <p:cNvPr id="387" name="Google Shape;38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38" y="91025"/>
            <a:ext cx="6387227" cy="4358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64"/>
          <p:cNvGrpSpPr/>
          <p:nvPr/>
        </p:nvGrpSpPr>
        <p:grpSpPr>
          <a:xfrm>
            <a:off x="6734102" y="3483542"/>
            <a:ext cx="2201245" cy="846561"/>
            <a:chOff x="6594938" y="1568975"/>
            <a:chExt cx="2472475" cy="1065125"/>
          </a:xfrm>
        </p:grpSpPr>
        <p:pic>
          <p:nvPicPr>
            <p:cNvPr id="389" name="Google Shape;389;p6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94938" y="1926350"/>
              <a:ext cx="2472475" cy="30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6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48488" y="2327000"/>
              <a:ext cx="1165400" cy="30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6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5763" y="1568975"/>
              <a:ext cx="2470850" cy="263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2" name="Google Shape;392;p64"/>
          <p:cNvSpPr txBox="1"/>
          <p:nvPr/>
        </p:nvSpPr>
        <p:spPr>
          <a:xfrm>
            <a:off x="2493075" y="2570900"/>
            <a:ext cx="3859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3A00"/>
                </a:solidFill>
              </a:rPr>
              <a:t>Uncheck if membership has no fields</a:t>
            </a:r>
            <a:endParaRPr b="1">
              <a:solidFill>
                <a:srgbClr val="D03A00"/>
              </a:solidFill>
            </a:endParaRPr>
          </a:p>
        </p:txBody>
      </p:sp>
      <p:sp>
        <p:nvSpPr>
          <p:cNvPr id="393" name="Google Shape;393;p64"/>
          <p:cNvSpPr/>
          <p:nvPr/>
        </p:nvSpPr>
        <p:spPr>
          <a:xfrm>
            <a:off x="320350" y="3141275"/>
            <a:ext cx="5766300" cy="169200"/>
          </a:xfrm>
          <a:prstGeom prst="rect">
            <a:avLst/>
          </a:prstGeom>
          <a:noFill/>
          <a:ln cap="flat" cmpd="sng" w="19050">
            <a:solidFill>
              <a:srgbClr val="D03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03A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5"/>
          <p:cNvSpPr txBox="1"/>
          <p:nvPr/>
        </p:nvSpPr>
        <p:spPr>
          <a:xfrm>
            <a:off x="5675175" y="127525"/>
            <a:ext cx="3329100" cy="4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Must “install” the plugin for each entity type which you want to be available as “Group content” for this Group type.</a:t>
            </a:r>
            <a:endParaRPr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“Install” the plugin</a:t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=</a:t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Create a relationship entity type (“Group Content” entity)</a:t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2-step wizard = extra step after creating content to edit the relationship entity between them. If no fields are needed on the relationship entity, uncheck 2-step wizard (s/b default?).</a:t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Group membership plugin cannot be removed but is fully fieldable for adding additional info to users’ membership.</a:t>
            </a:r>
            <a:endParaRPr>
              <a:solidFill>
                <a:srgbClr val="F6F5F4"/>
              </a:solidFill>
            </a:endParaRPr>
          </a:p>
        </p:txBody>
      </p:sp>
      <p:pic>
        <p:nvPicPr>
          <p:cNvPr id="399" name="Google Shape;39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438" y="2326626"/>
            <a:ext cx="4254730" cy="1891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0" name="Google Shape;400;p65"/>
          <p:cNvGrpSpPr/>
          <p:nvPr/>
        </p:nvGrpSpPr>
        <p:grpSpPr>
          <a:xfrm>
            <a:off x="152403" y="127529"/>
            <a:ext cx="5260349" cy="1891592"/>
            <a:chOff x="152400" y="127534"/>
            <a:chExt cx="6505503" cy="2339342"/>
          </a:xfrm>
        </p:grpSpPr>
        <p:pic>
          <p:nvPicPr>
            <p:cNvPr id="401" name="Google Shape;401;p6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127534"/>
              <a:ext cx="6505503" cy="2339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Google Shape;402;p65"/>
            <p:cNvSpPr/>
            <p:nvPr/>
          </p:nvSpPr>
          <p:spPr>
            <a:xfrm>
              <a:off x="5770000" y="997525"/>
              <a:ext cx="489000" cy="215100"/>
            </a:xfrm>
            <a:prstGeom prst="rect">
              <a:avLst/>
            </a:prstGeom>
            <a:noFill/>
            <a:ln cap="flat" cmpd="sng" w="28575">
              <a:solidFill>
                <a:srgbClr val="D328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253"/>
            <a:ext cx="5344802" cy="25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66"/>
          <p:cNvSpPr txBox="1"/>
          <p:nvPr/>
        </p:nvSpPr>
        <p:spPr>
          <a:xfrm>
            <a:off x="5810375" y="9350"/>
            <a:ext cx="3173700" cy="4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Each relationship entity type</a:t>
            </a:r>
            <a:r>
              <a:rPr lang="en" sz="1600">
                <a:solidFill>
                  <a:srgbClr val="F6F5F4"/>
                </a:solidFill>
              </a:rPr>
              <a:t> is fieldable, describing the entity’s relationship to the Group.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Content which is related to a Group is subject to its rules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BUT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not all entities of a particular type are necessarily related to a Group.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Uninstalling a plugin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=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Delete relationship entity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Related entities remain intact if relationship entity is removed.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</p:txBody>
      </p:sp>
      <p:pic>
        <p:nvPicPr>
          <p:cNvPr id="409" name="Google Shape;409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45050"/>
            <a:ext cx="3647300" cy="16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6"/>
          <p:cNvSpPr txBox="1"/>
          <p:nvPr/>
        </p:nvSpPr>
        <p:spPr>
          <a:xfrm>
            <a:off x="3799700" y="2984775"/>
            <a:ext cx="20913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Example of extending the GroupContentEnablerBase class to allow Commerce Product types to be Group Content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13" y="171975"/>
            <a:ext cx="7810927" cy="25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67"/>
          <p:cNvSpPr txBox="1"/>
          <p:nvPr/>
        </p:nvSpPr>
        <p:spPr>
          <a:xfrm>
            <a:off x="224925" y="2875225"/>
            <a:ext cx="8723400" cy="14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Create additional (Group type-specific) roles as needed, tweak permissions</a:t>
            </a:r>
            <a:r>
              <a:rPr lang="en">
                <a:solidFill>
                  <a:srgbClr val="F6F5F4"/>
                </a:solidFill>
              </a:rPr>
              <a:t>:</a:t>
            </a:r>
            <a:endParaRPr>
              <a:solidFill>
                <a:srgbClr val="F6F5F4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Allow all to view group  - how else can they find/join the Group?</a:t>
            </a:r>
            <a:endParaRPr>
              <a:solidFill>
                <a:srgbClr val="F6F5F4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Don’t allow admin to leave Group?</a:t>
            </a:r>
            <a:endParaRPr>
              <a:solidFill>
                <a:srgbClr val="F6F5F4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Add, Delete any/own, Edit any/own, View and View unpublished for each CT enabled as “Group content” as well as the intermediary relationship entity</a:t>
            </a:r>
            <a:endParaRPr>
              <a:solidFill>
                <a:srgbClr val="F6F5F4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8"/>
          <p:cNvSpPr txBox="1"/>
          <p:nvPr/>
        </p:nvSpPr>
        <p:spPr>
          <a:xfrm>
            <a:off x="152400" y="2383425"/>
            <a:ext cx="8897100" cy="20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Related entities tab = ALL entities related to the Group, including users</a:t>
            </a:r>
            <a:endParaRPr>
              <a:solidFill>
                <a:srgbClr val="F6F5F4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Relate existing entity</a:t>
            </a:r>
            <a:endParaRPr>
              <a:solidFill>
                <a:srgbClr val="F6F5F4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○"/>
            </a:pPr>
            <a:r>
              <a:rPr lang="en">
                <a:solidFill>
                  <a:srgbClr val="F6F5F4"/>
                </a:solidFill>
              </a:rPr>
              <a:t>Link existing users or content if plugin for that content type has been installed (i.e. there is a relationship entity defined between the Group type and the CT)</a:t>
            </a:r>
            <a:endParaRPr>
              <a:solidFill>
                <a:srgbClr val="F6F5F4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○"/>
            </a:pPr>
            <a:r>
              <a:rPr lang="en">
                <a:solidFill>
                  <a:srgbClr val="F6F5F4"/>
                </a:solidFill>
              </a:rPr>
              <a:t>If no CTs have been installed as Group content, takes directly to the “Add member” form</a:t>
            </a:r>
            <a:endParaRPr>
              <a:solidFill>
                <a:srgbClr val="F6F5F4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Create new entity</a:t>
            </a:r>
            <a:endParaRPr>
              <a:solidFill>
                <a:srgbClr val="F6F5F4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○"/>
            </a:pPr>
            <a:r>
              <a:rPr lang="en">
                <a:solidFill>
                  <a:srgbClr val="F6F5F4"/>
                </a:solidFill>
              </a:rPr>
              <a:t>Add a new node and its relationship entity in 1 (or 2) steps for CTs which have a relationship entity defined</a:t>
            </a:r>
            <a:endParaRPr>
              <a:solidFill>
                <a:srgbClr val="F6F5F4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○"/>
            </a:pPr>
            <a:r>
              <a:rPr lang="en">
                <a:solidFill>
                  <a:srgbClr val="F6F5F4"/>
                </a:solidFill>
              </a:rPr>
              <a:t>Cannot add members from here</a:t>
            </a:r>
            <a:endParaRPr>
              <a:solidFill>
                <a:srgbClr val="F6F5F4"/>
              </a:solidFill>
            </a:endParaRPr>
          </a:p>
        </p:txBody>
      </p:sp>
      <p:pic>
        <p:nvPicPr>
          <p:cNvPr id="422" name="Google Shape;42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231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1"/>
          <p:cNvSpPr txBox="1"/>
          <p:nvPr>
            <p:ph type="title"/>
          </p:nvPr>
        </p:nvSpPr>
        <p:spPr>
          <a:xfrm>
            <a:off x="311700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Font typeface="Montserrat"/>
              <a:buNone/>
            </a:pPr>
            <a:r>
              <a:rPr lang="en"/>
              <a:t>Scot Self</a:t>
            </a:r>
            <a:endParaRPr/>
          </a:p>
        </p:txBody>
      </p:sp>
      <p:sp>
        <p:nvSpPr>
          <p:cNvPr id="269" name="Google Shape;269;p51"/>
          <p:cNvSpPr txBox="1"/>
          <p:nvPr>
            <p:ph idx="4294967295" type="subTitle"/>
          </p:nvPr>
        </p:nvSpPr>
        <p:spPr>
          <a:xfrm>
            <a:off x="311700" y="636450"/>
            <a:ext cx="395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Font typeface="Montserrat"/>
              <a:buNone/>
            </a:pPr>
            <a:r>
              <a:rPr lang="en"/>
              <a:t>Senior Development Engineer</a:t>
            </a:r>
            <a:endParaRPr/>
          </a:p>
        </p:txBody>
      </p:sp>
      <p:sp>
        <p:nvSpPr>
          <p:cNvPr id="270" name="Google Shape;270;p51"/>
          <p:cNvSpPr txBox="1"/>
          <p:nvPr>
            <p:ph idx="1" type="body"/>
          </p:nvPr>
        </p:nvSpPr>
        <p:spPr>
          <a:xfrm>
            <a:off x="311700" y="1838275"/>
            <a:ext cx="8832300" cy="27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Live and work remotely from Birmingham, 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Married ~19 yr to Daphne, 2 kids (Juniper - 10, Tristan - 8, homeschooled)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BA from Alabama,  MA from NYU (in French!)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Amateur musician, huge fan of Phish and bluegrass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@scotself on Twitter, IRC and drupal.org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~10 yrs with Drupal, front-end, site-building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Semi-frequent module contributor</a:t>
            </a:r>
            <a:endParaRPr/>
          </a:p>
        </p:txBody>
      </p:sp>
      <p:pic>
        <p:nvPicPr>
          <p:cNvPr id="271" name="Google Shape;27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7025"/>
            <a:ext cx="1854388" cy="6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6625" y="152400"/>
            <a:ext cx="1924975" cy="19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1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"/>
          <p:cNvSpPr txBox="1"/>
          <p:nvPr/>
        </p:nvSpPr>
        <p:spPr>
          <a:xfrm>
            <a:off x="152400" y="711875"/>
            <a:ext cx="4815600" cy="12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800"/>
              <a:buChar char="●"/>
            </a:pPr>
            <a:r>
              <a:rPr lang="en" sz="1800">
                <a:solidFill>
                  <a:srgbClr val="F6F5F4"/>
                </a:solidFill>
              </a:rPr>
              <a:t>Start from “Group Content”</a:t>
            </a:r>
            <a:endParaRPr sz="1800">
              <a:solidFill>
                <a:srgbClr val="F6F5F4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800"/>
              <a:buChar char="●"/>
            </a:pPr>
            <a:r>
              <a:rPr lang="en" sz="1800">
                <a:solidFill>
                  <a:srgbClr val="F6F5F4"/>
                </a:solidFill>
              </a:rPr>
              <a:t>Contextual filter - default value option</a:t>
            </a:r>
            <a:endParaRPr sz="1800">
              <a:solidFill>
                <a:srgbClr val="F6F5F4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800"/>
              <a:buChar char="○"/>
            </a:pPr>
            <a:r>
              <a:rPr lang="en" sz="1800">
                <a:solidFill>
                  <a:srgbClr val="F6F5F4"/>
                </a:solidFill>
              </a:rPr>
              <a:t>Not working for blocks?</a:t>
            </a:r>
            <a:endParaRPr sz="1800">
              <a:solidFill>
                <a:srgbClr val="F6F5F4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800"/>
              <a:buChar char="●"/>
            </a:pPr>
            <a:r>
              <a:rPr lang="en" sz="1800">
                <a:solidFill>
                  <a:srgbClr val="F6F5F4"/>
                </a:solidFill>
              </a:rPr>
              <a:t>Raw Value from URL</a:t>
            </a:r>
            <a:endParaRPr sz="1800">
              <a:solidFill>
                <a:srgbClr val="F6F5F4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800"/>
              <a:buChar char="○"/>
            </a:pPr>
            <a:r>
              <a:rPr lang="en" sz="1800">
                <a:solidFill>
                  <a:srgbClr val="F6F5F4"/>
                </a:solidFill>
              </a:rPr>
              <a:t>group/[group_id]/content/[entity_id]</a:t>
            </a:r>
            <a:endParaRPr sz="1800">
              <a:solidFill>
                <a:srgbClr val="F6F5F4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6F5F4"/>
              </a:solidFill>
            </a:endParaRPr>
          </a:p>
        </p:txBody>
      </p:sp>
      <p:pic>
        <p:nvPicPr>
          <p:cNvPr id="428" name="Google Shape;42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975" y="327775"/>
            <a:ext cx="3855900" cy="247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8000" y="2964750"/>
            <a:ext cx="3947875" cy="1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9"/>
          <p:cNvSpPr txBox="1"/>
          <p:nvPr/>
        </p:nvSpPr>
        <p:spPr>
          <a:xfrm>
            <a:off x="152400" y="3302950"/>
            <a:ext cx="51174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800"/>
              <a:buChar char="●"/>
            </a:pPr>
            <a:r>
              <a:rPr lang="en" sz="1800">
                <a:solidFill>
                  <a:srgbClr val="F6F5F4"/>
                </a:solidFill>
              </a:rPr>
              <a:t>Blocks - visibility restriction by Group type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0"/>
          <p:cNvSpPr txBox="1"/>
          <p:nvPr/>
        </p:nvSpPr>
        <p:spPr>
          <a:xfrm>
            <a:off x="311700" y="1200600"/>
            <a:ext cx="85206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6F5F4"/>
                </a:solidFill>
              </a:rPr>
              <a:t>What else could we do/add?</a:t>
            </a:r>
            <a:endParaRPr sz="1800">
              <a:solidFill>
                <a:srgbClr val="F6F5F4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800"/>
              <a:buChar char="●"/>
            </a:pPr>
            <a:r>
              <a:rPr lang="en" sz="1800">
                <a:solidFill>
                  <a:srgbClr val="F6F5F4"/>
                </a:solidFill>
              </a:rPr>
              <a:t>Flag - favorite albums, bands, venues, shows</a:t>
            </a:r>
            <a:endParaRPr sz="1800">
              <a:solidFill>
                <a:srgbClr val="F6F5F4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800"/>
              <a:buChar char="●"/>
            </a:pPr>
            <a:r>
              <a:rPr lang="en" sz="1800">
                <a:solidFill>
                  <a:srgbClr val="F6F5F4"/>
                </a:solidFill>
              </a:rPr>
              <a:t>Comments - notifications when favorites are commented on</a:t>
            </a:r>
            <a:endParaRPr sz="1800">
              <a:solidFill>
                <a:srgbClr val="F6F5F4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800"/>
              <a:buChar char="●"/>
            </a:pPr>
            <a:r>
              <a:rPr lang="en" sz="1800">
                <a:solidFill>
                  <a:srgbClr val="F6F5F4"/>
                </a:solidFill>
              </a:rPr>
              <a:t>Voting/rating - sorting/filtering by most popular</a:t>
            </a:r>
            <a:endParaRPr sz="1800">
              <a:solidFill>
                <a:srgbClr val="F6F5F4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800"/>
              <a:buChar char="●"/>
            </a:pPr>
            <a:r>
              <a:rPr lang="en" sz="1800">
                <a:solidFill>
                  <a:srgbClr val="F6F5F4"/>
                </a:solidFill>
              </a:rPr>
              <a:t>All the Views - most popular bands, venues, albums (using flag/voting/rating), recent shows, etc.</a:t>
            </a:r>
            <a:endParaRPr sz="1800">
              <a:solidFill>
                <a:srgbClr val="F6F5F4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800"/>
              <a:buChar char="●"/>
            </a:pPr>
            <a:r>
              <a:rPr lang="en" sz="1800">
                <a:solidFill>
                  <a:srgbClr val="F6F5F4"/>
                </a:solidFill>
              </a:rPr>
              <a:t>Moderation/workflows</a:t>
            </a:r>
            <a:endParaRPr sz="1800">
              <a:solidFill>
                <a:srgbClr val="F6F5F4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800"/>
              <a:buChar char="○"/>
            </a:pPr>
            <a:r>
              <a:rPr lang="en" sz="1800">
                <a:solidFill>
                  <a:srgbClr val="F6F5F4"/>
                </a:solidFill>
              </a:rPr>
              <a:t>Group owner must approve submitted content</a:t>
            </a:r>
            <a:endParaRPr sz="1800">
              <a:solidFill>
                <a:srgbClr val="F6F5F4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800"/>
              <a:buChar char="○"/>
            </a:pPr>
            <a:r>
              <a:rPr lang="en" sz="1800">
                <a:solidFill>
                  <a:srgbClr val="F6F5F4"/>
                </a:solidFill>
              </a:rPr>
              <a:t>Editor role for members who can update but not delete</a:t>
            </a:r>
            <a:endParaRPr sz="1800">
              <a:solidFill>
                <a:srgbClr val="F6F5F4"/>
              </a:solidFill>
            </a:endParaRPr>
          </a:p>
        </p:txBody>
      </p:sp>
      <p:sp>
        <p:nvSpPr>
          <p:cNvPr id="436" name="Google Shape;436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Brainstorm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1"/>
          <p:cNvSpPr txBox="1"/>
          <p:nvPr/>
        </p:nvSpPr>
        <p:spPr>
          <a:xfrm>
            <a:off x="311700" y="1200600"/>
            <a:ext cx="85206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Odd defaults for new group types, new group content types (2-step wizard checked)</a:t>
            </a:r>
            <a:endParaRPr sz="1600">
              <a:solidFill>
                <a:srgbClr val="F6F5F4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Wording/nomenclature can be confusing</a:t>
            </a:r>
            <a:endParaRPr sz="1600">
              <a:solidFill>
                <a:srgbClr val="F6F5F4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○"/>
            </a:pPr>
            <a:r>
              <a:rPr lang="en" sz="1600">
                <a:solidFill>
                  <a:srgbClr val="F6F5F4"/>
                </a:solidFill>
              </a:rPr>
              <a:t>“Group content”? S/B something like “relationship entity”? Esp. since anything can be “Group content”</a:t>
            </a:r>
            <a:endParaRPr sz="1600">
              <a:solidFill>
                <a:srgbClr val="F6F5F4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Views contextual filter issues? (use Raw Value from URL for now)</a:t>
            </a:r>
            <a:endParaRPr sz="1600">
              <a:solidFill>
                <a:srgbClr val="F6F5F4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Bug: Group add form caching - previous (completed) submission form data showing when I go back to group/add/[type]?</a:t>
            </a:r>
            <a:endParaRPr sz="1600">
              <a:solidFill>
                <a:srgbClr val="F6F5F4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Bonus: Groups &gt; add link (s, by type) in menu (to be fair, Core doesn’t do this for nodes either)</a:t>
            </a:r>
            <a:endParaRPr sz="1600">
              <a:solidFill>
                <a:srgbClr val="F6F5F4"/>
              </a:solidFill>
            </a:endParaRPr>
          </a:p>
        </p:txBody>
      </p:sp>
      <p:sp>
        <p:nvSpPr>
          <p:cNvPr id="442" name="Google Shape;442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// @TODO</a:t>
            </a:r>
            <a:endParaRPr/>
          </a:p>
        </p:txBody>
      </p:sp>
      <p:pic>
        <p:nvPicPr>
          <p:cNvPr id="443" name="Google Shape;44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875" y="1586000"/>
            <a:ext cx="3966276" cy="4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050" y="1535375"/>
            <a:ext cx="4521850" cy="5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2"/>
          <p:cNvSpPr txBox="1"/>
          <p:nvPr>
            <p:ph idx="1" type="body"/>
          </p:nvPr>
        </p:nvSpPr>
        <p:spPr>
          <a:xfrm>
            <a:off x="311700" y="682300"/>
            <a:ext cx="8520600" cy="399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Group - an alternative to Organic Groups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Drupalcamp London 2016 - Group for D8 managing groups has never been more awesome</a:t>
            </a:r>
            <a:r>
              <a:rPr lang="en" sz="1100"/>
              <a:t> (video)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OS Training, Organizing users using Group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Phase2, Building community sites with Drupal 8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Acquia “module of the week” series - 1/31/17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8"/>
              </a:rPr>
              <a:t>DrupalEasy StreamCast - D8 Group module</a:t>
            </a:r>
            <a:r>
              <a:rPr lang="en" sz="1100"/>
              <a:t> (video)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9"/>
              </a:rPr>
              <a:t>DrupalCon Vienna 2017 - DrupalCon Vienna 2017: Building social websites with Group and Open Social</a:t>
            </a:r>
            <a:r>
              <a:rPr lang="en" sz="1100"/>
              <a:t> (video)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0"/>
              </a:rPr>
              <a:t>DrupalCamp St. Louis - Group: an alternative to Organic Groups</a:t>
            </a:r>
            <a:r>
              <a:rPr lang="en" sz="1100"/>
              <a:t> (video)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1"/>
              </a:rPr>
              <a:t>Modules unraveled podcast # 158</a:t>
            </a:r>
            <a:r>
              <a:rPr lang="en" sz="1100"/>
              <a:t> (audio)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2"/>
              </a:rPr>
              <a:t>Setting Up User Groups Is Now Easier Than Ever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3"/>
              </a:rPr>
              <a:t>DrupalCon Baltimore: How we develop Organic Groups 8 after 2 years with Elm</a:t>
            </a:r>
            <a:r>
              <a:rPr lang="en" sz="1100"/>
              <a:t> (@video)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4"/>
              </a:rPr>
              <a:t>Taxonomy as Organic Groups</a:t>
            </a:r>
            <a:r>
              <a:rPr lang="en" sz="1100"/>
              <a:t> (video)</a:t>
            </a:r>
            <a:endParaRPr sz="1100"/>
          </a:p>
        </p:txBody>
      </p:sp>
      <p:sp>
        <p:nvSpPr>
          <p:cNvPr id="450" name="Google Shape;450;p72"/>
          <p:cNvSpPr txBox="1"/>
          <p:nvPr>
            <p:ph type="title"/>
          </p:nvPr>
        </p:nvSpPr>
        <p:spPr>
          <a:xfrm>
            <a:off x="311700" y="109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Links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og-mobomo-white-370x210.png" id="455" name="Google Shape;45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5476" y="1005550"/>
            <a:ext cx="5313000" cy="301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5-18 at 6.21.06 PM.png" id="456" name="Google Shape;45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5900" y="3010421"/>
            <a:ext cx="6652200" cy="4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52"/>
          <p:cNvGrpSpPr/>
          <p:nvPr/>
        </p:nvGrpSpPr>
        <p:grpSpPr>
          <a:xfrm>
            <a:off x="2863" y="4303"/>
            <a:ext cx="9138285" cy="5134885"/>
            <a:chOff x="1186425" y="316113"/>
            <a:chExt cx="6858000" cy="3857625"/>
          </a:xfrm>
        </p:grpSpPr>
        <p:pic>
          <p:nvPicPr>
            <p:cNvPr id="279" name="Google Shape;279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86425" y="316113"/>
              <a:ext cx="6858000" cy="3857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52"/>
            <p:cNvSpPr txBox="1"/>
            <p:nvPr/>
          </p:nvSpPr>
          <p:spPr>
            <a:xfrm>
              <a:off x="3640975" y="1086050"/>
              <a:ext cx="935400" cy="476100"/>
            </a:xfrm>
            <a:prstGeom prst="rect">
              <a:avLst/>
            </a:prstGeom>
            <a:noFill/>
            <a:ln cap="flat" cmpd="sng" w="28575">
              <a:solidFill>
                <a:srgbClr val="D03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D03A00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 txBox="1"/>
          <p:nvPr>
            <p:ph type="title"/>
          </p:nvPr>
        </p:nvSpPr>
        <p:spPr>
          <a:xfrm>
            <a:off x="340800" y="129175"/>
            <a:ext cx="3709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Font typeface="Montserrat"/>
              <a:buNone/>
            </a:pPr>
            <a:r>
              <a:rPr lang="en"/>
              <a:t>Full disclosure</a:t>
            </a:r>
            <a:endParaRPr/>
          </a:p>
        </p:txBody>
      </p:sp>
      <p:sp>
        <p:nvSpPr>
          <p:cNvPr id="286" name="Google Shape;286;p53"/>
          <p:cNvSpPr txBox="1"/>
          <p:nvPr>
            <p:ph idx="4294967295" type="body"/>
          </p:nvPr>
        </p:nvSpPr>
        <p:spPr>
          <a:xfrm>
            <a:off x="340800" y="1513525"/>
            <a:ext cx="75480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">
                <a:solidFill>
                  <a:srgbClr val="FFFFFF"/>
                </a:solidFill>
              </a:rPr>
              <a:t>Work extensively with OG on USGS.gov for 2+ yr</a:t>
            </a:r>
            <a:endParaRPr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">
                <a:solidFill>
                  <a:srgbClr val="FFFFFF"/>
                </a:solidFill>
              </a:rPr>
              <a:t>Explore ideas for possible D8 migration on the horizon</a:t>
            </a:r>
            <a:endParaRPr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">
                <a:solidFill>
                  <a:srgbClr val="FFFFFF"/>
                </a:solidFill>
              </a:rPr>
              <a:t>Not an expert on either module</a:t>
            </a:r>
            <a:endParaRPr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</a:pPr>
            <a:r>
              <a:rPr lang="en">
                <a:solidFill>
                  <a:schemeClr val="lt1"/>
                </a:solidFill>
              </a:rPr>
              <a:t>Will not have all the answers, but I’ll try or get back to you!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7" name="Google Shape;287;p53"/>
          <p:cNvSpPr txBox="1"/>
          <p:nvPr>
            <p:ph idx="1" type="subTitle"/>
          </p:nvPr>
        </p:nvSpPr>
        <p:spPr>
          <a:xfrm>
            <a:off x="340800" y="894625"/>
            <a:ext cx="39519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Font typeface="Montserrat"/>
              <a:buNone/>
            </a:pPr>
            <a:r>
              <a:rPr lang="en"/>
              <a:t>Or w</a:t>
            </a:r>
            <a:r>
              <a:rPr lang="en"/>
              <a:t>hy I chose this topic</a:t>
            </a:r>
            <a:endParaRPr/>
          </a:p>
        </p:txBody>
      </p:sp>
      <p:grpSp>
        <p:nvGrpSpPr>
          <p:cNvPr id="288" name="Google Shape;288;p53"/>
          <p:cNvGrpSpPr/>
          <p:nvPr/>
        </p:nvGrpSpPr>
        <p:grpSpPr>
          <a:xfrm>
            <a:off x="2821950" y="2933550"/>
            <a:ext cx="5936875" cy="1428750"/>
            <a:chOff x="2821950" y="2933550"/>
            <a:chExt cx="5936875" cy="1428750"/>
          </a:xfrm>
        </p:grpSpPr>
        <p:pic>
          <p:nvPicPr>
            <p:cNvPr id="289" name="Google Shape;289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53825" y="2933550"/>
              <a:ext cx="1905000" cy="142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53"/>
            <p:cNvSpPr txBox="1"/>
            <p:nvPr/>
          </p:nvSpPr>
          <p:spPr>
            <a:xfrm>
              <a:off x="2821950" y="3017475"/>
              <a:ext cx="3500100" cy="12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Not an</a:t>
              </a:r>
              <a:endPara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OG v. Group deathmatch</a:t>
              </a:r>
              <a:endPara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4"/>
          <p:cNvSpPr txBox="1"/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Q: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Why (or Why not) Organic Groups (OG)?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5"/>
          <p:cNvSpPr txBox="1"/>
          <p:nvPr>
            <p:ph idx="1" type="body"/>
          </p:nvPr>
        </p:nvSpPr>
        <p:spPr>
          <a:xfrm>
            <a:off x="311700" y="1123575"/>
            <a:ext cx="8520600" cy="3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 sz="1800">
                <a:solidFill>
                  <a:schemeClr val="dk1"/>
                </a:solidFill>
              </a:rPr>
              <a:t>Concept of a group and somehow relate content types to them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 sz="1800">
                <a:solidFill>
                  <a:schemeClr val="dk1"/>
                </a:solidFill>
              </a:rPr>
              <a:t>Grant membership to a group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 sz="1800">
                <a:solidFill>
                  <a:schemeClr val="dk1"/>
                </a:solidFill>
              </a:rPr>
              <a:t>Provide custom roles and p</a:t>
            </a:r>
            <a:r>
              <a:rPr lang="en" sz="1800">
                <a:solidFill>
                  <a:schemeClr val="dk1"/>
                </a:solidFill>
              </a:rPr>
              <a:t>ermissions </a:t>
            </a:r>
            <a:r>
              <a:rPr lang="en" sz="1800">
                <a:solidFill>
                  <a:schemeClr val="dk1"/>
                </a:solidFill>
              </a:rPr>
              <a:t>per group type, separate from Drupal permissions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 sz="1800">
                <a:solidFill>
                  <a:schemeClr val="dk1"/>
                </a:solidFill>
              </a:rPr>
              <a:t>Make few assumptions about your use case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https://www.drupalcampatlanta.com/2017/sessions/taxonomy-organic-groups</a:t>
            </a:r>
            <a:r>
              <a:rPr lang="en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01" name="Google Shape;301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What do both OG and Group do well?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Organic Groups (D7) - Pro</a:t>
            </a:r>
            <a:br>
              <a:rPr b="0" i="0" lang="en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/>
          </a:p>
        </p:txBody>
      </p:sp>
      <p:sp>
        <p:nvSpPr>
          <p:cNvPr id="307" name="Google Shape;307;p56"/>
          <p:cNvSpPr txBox="1"/>
          <p:nvPr>
            <p:ph idx="1" type="body"/>
          </p:nvPr>
        </p:nvSpPr>
        <p:spPr>
          <a:xfrm>
            <a:off x="311700" y="1123575"/>
            <a:ext cx="4183800" cy="3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</a:pPr>
            <a:r>
              <a:rPr lang="en" sz="1200">
                <a:solidFill>
                  <a:schemeClr val="dk1"/>
                </a:solidFill>
              </a:rPr>
              <a:t>Widely-adopted (~26k+ sites on d.o)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</a:pPr>
            <a:r>
              <a:rPr lang="en" sz="1200"/>
              <a:t>Decent DX/API, few assumptions, lots of easy functions to call (e.g., og_group, og_ungroup)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</a:pPr>
            <a:r>
              <a:rPr lang="en" sz="1200"/>
              <a:t>Full-featured </a:t>
            </a:r>
            <a:br>
              <a:rPr lang="en" sz="1200"/>
            </a:br>
            <a:r>
              <a:rPr lang="en" sz="1200"/>
              <a:t>- Roles/permissions</a:t>
            </a:r>
            <a:br>
              <a:rPr lang="en" sz="1200"/>
            </a:br>
            <a:r>
              <a:rPr lang="en" sz="1200"/>
              <a:t>(w/overrides) per group</a:t>
            </a:r>
            <a:br>
              <a:rPr lang="en" sz="1200"/>
            </a:br>
            <a:r>
              <a:rPr lang="en" sz="1200"/>
              <a:t>- Views integration (default blocks)</a:t>
            </a:r>
            <a:br>
              <a:rPr lang="en" sz="1200"/>
            </a:br>
            <a:r>
              <a:rPr lang="en" sz="1200"/>
              <a:t>- Field access</a:t>
            </a:r>
            <a:br>
              <a:rPr lang="en" sz="1200"/>
            </a:br>
            <a:r>
              <a:rPr lang="en" sz="1200"/>
              <a:t>- Group registration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</a:pPr>
            <a:r>
              <a:rPr lang="en" sz="1200"/>
              <a:t>LOTS of additional contrib modules (OG taxonomy, OG menu, OG workbench moderation, OG scald, etc)</a:t>
            </a:r>
            <a:endParaRPr sz="1200"/>
          </a:p>
        </p:txBody>
      </p:sp>
      <p:grpSp>
        <p:nvGrpSpPr>
          <p:cNvPr id="308" name="Google Shape;308;p56"/>
          <p:cNvGrpSpPr/>
          <p:nvPr/>
        </p:nvGrpSpPr>
        <p:grpSpPr>
          <a:xfrm>
            <a:off x="4647900" y="1123575"/>
            <a:ext cx="4343725" cy="3508100"/>
            <a:chOff x="4647900" y="1123575"/>
            <a:chExt cx="4343725" cy="3508100"/>
          </a:xfrm>
        </p:grpSpPr>
        <p:pic>
          <p:nvPicPr>
            <p:cNvPr id="309" name="Google Shape;309;p5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47900" y="1123575"/>
              <a:ext cx="4343702" cy="3186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56"/>
            <p:cNvSpPr txBox="1"/>
            <p:nvPr/>
          </p:nvSpPr>
          <p:spPr>
            <a:xfrm>
              <a:off x="4704025" y="4391075"/>
              <a:ext cx="4287600" cy="2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106 Most </a:t>
              </a:r>
              <a:r>
                <a:rPr lang="en" sz="800">
                  <a:solidFill>
                    <a:srgbClr val="0F1215"/>
                  </a:solidFill>
                  <a:highlight>
                    <a:srgbClr val="F5F6F1"/>
                  </a:highlight>
                </a:rPr>
                <a:t>downloaded modules for D7 			              Credit: </a:t>
              </a:r>
              <a:r>
                <a:rPr lang="en" sz="800" u="sng">
                  <a:solidFill>
                    <a:schemeClr val="hlink"/>
                  </a:solidFill>
                  <a:highlight>
                    <a:srgbClr val="F5F6F1"/>
                  </a:highlight>
                  <a:hlinkClick r:id="rId4"/>
                </a:rPr>
                <a:t>Amazee Labs</a:t>
              </a:r>
              <a:endParaRPr sz="8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7"/>
          <p:cNvSpPr txBox="1"/>
          <p:nvPr>
            <p:ph idx="1" type="body"/>
          </p:nvPr>
        </p:nvSpPr>
        <p:spPr>
          <a:xfrm>
            <a:off x="311700" y="1090725"/>
            <a:ext cx="4087200" cy="349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200"/>
              <a:buFont typeface="Montserrat"/>
              <a:buChar char="■"/>
            </a:pPr>
            <a:r>
              <a:rPr lang="en" sz="1200">
                <a:solidFill>
                  <a:schemeClr val="dk1"/>
                </a:solidFill>
              </a:rPr>
              <a:t>Relies on an entity reference field to keep track of the ties between a group (node, term, ...) and its content (node, term, user, ...) - @amitaibu himself, “abusing the Field API” *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200"/>
              <a:buFont typeface="Montserrat"/>
              <a:buChar char="■"/>
            </a:pPr>
            <a:r>
              <a:rPr lang="en" sz="1200">
                <a:solidFill>
                  <a:schemeClr val="dk1"/>
                </a:solidFill>
              </a:rPr>
              <a:t>Confusing UI/UX for site-builders, reusing existing entities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- Fields on entities for all aspects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- Config per “group type” (re-used entity) separate from group entity’s config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200"/>
              <a:buFont typeface="Montserrat"/>
              <a:buChar char="■"/>
            </a:pPr>
            <a:r>
              <a:rPr lang="en" sz="1200">
                <a:solidFill>
                  <a:schemeClr val="dk1"/>
                </a:solidFill>
              </a:rPr>
              <a:t>D8 - recently picked up momentum again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* </a:t>
            </a:r>
            <a:r>
              <a:rPr lang="en" sz="800">
                <a:solidFill>
                  <a:schemeClr val="dk1"/>
                </a:solidFill>
              </a:rPr>
              <a:t>DrupalCon Baltimore 2017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16" name="Google Shape;316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Organic Groups (D7) - Con</a:t>
            </a:r>
            <a:endParaRPr/>
          </a:p>
        </p:txBody>
      </p:sp>
      <p:pic>
        <p:nvPicPr>
          <p:cNvPr id="317" name="Google Shape;31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1300" y="1090725"/>
            <a:ext cx="4440301" cy="349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G</a:t>
            </a:r>
            <a:r>
              <a:rPr lang="en"/>
              <a:t>roup (D8) - Pro</a:t>
            </a:r>
            <a:br>
              <a:rPr b="0" i="0" lang="en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/>
          </a:p>
        </p:txBody>
      </p:sp>
      <p:sp>
        <p:nvSpPr>
          <p:cNvPr id="323" name="Google Shape;323;p58"/>
          <p:cNvSpPr txBox="1"/>
          <p:nvPr>
            <p:ph idx="1" type="body"/>
          </p:nvPr>
        </p:nvSpPr>
        <p:spPr>
          <a:xfrm>
            <a:off x="311700" y="1107650"/>
            <a:ext cx="4210800" cy="338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200"/>
              <a:buFont typeface="Montserrat"/>
              <a:buChar char="■"/>
            </a:pPr>
            <a:r>
              <a:rPr lang="en" sz="1200">
                <a:solidFill>
                  <a:schemeClr val="dk1"/>
                </a:solidFill>
              </a:rPr>
              <a:t>Group = fieldable entity; 1st-class object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200"/>
              <a:buFont typeface="Montserrat"/>
              <a:buChar char="■"/>
            </a:pPr>
            <a:r>
              <a:rPr lang="en" sz="1200">
                <a:solidFill>
                  <a:schemeClr val="dk1"/>
                </a:solidFill>
              </a:rPr>
              <a:t>Awesome DX/API - OO, class-based everywhere it can be, easy to extend and integrate other entity types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200"/>
              <a:buFont typeface="Montserrat"/>
              <a:buChar char="■"/>
            </a:pPr>
            <a:r>
              <a:rPr lang="en" sz="1200">
                <a:solidFill>
                  <a:schemeClr val="dk1"/>
                </a:solidFill>
              </a:rPr>
              <a:t>Separate membership/relationship entities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200"/>
              <a:buFont typeface="Montserrat"/>
              <a:buChar char="■"/>
            </a:pPr>
            <a:r>
              <a:rPr lang="en" sz="1200">
                <a:solidFill>
                  <a:schemeClr val="dk1"/>
                </a:solidFill>
              </a:rPr>
              <a:t>A single Group can’t override Group type-level settings - a Group type will </a:t>
            </a:r>
            <a:r>
              <a:rPr b="1" lang="en" sz="1200">
                <a:solidFill>
                  <a:schemeClr val="dk1"/>
                </a:solidFill>
              </a:rPr>
              <a:t>always</a:t>
            </a:r>
            <a:r>
              <a:rPr lang="en" sz="1200">
                <a:solidFill>
                  <a:schemeClr val="dk1"/>
                </a:solidFill>
              </a:rPr>
              <a:t> function how you set them up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24" name="Google Shape;32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900" y="1107650"/>
            <a:ext cx="4255950" cy="3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8"/>
          <p:cNvSpPr/>
          <p:nvPr/>
        </p:nvSpPr>
        <p:spPr>
          <a:xfrm>
            <a:off x="7127925" y="1290325"/>
            <a:ext cx="418200" cy="177900"/>
          </a:xfrm>
          <a:prstGeom prst="rect">
            <a:avLst/>
          </a:prstGeom>
          <a:noFill/>
          <a:ln cap="flat" cmpd="sng" w="28575">
            <a:solidFill>
              <a:srgbClr val="D328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58"/>
          <p:cNvSpPr/>
          <p:nvPr/>
        </p:nvSpPr>
        <p:spPr>
          <a:xfrm>
            <a:off x="4743050" y="1824250"/>
            <a:ext cx="4049100" cy="177900"/>
          </a:xfrm>
          <a:prstGeom prst="rect">
            <a:avLst/>
          </a:prstGeom>
          <a:noFill/>
          <a:ln cap="flat" cmpd="sng" w="28575">
            <a:solidFill>
              <a:srgbClr val="D328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